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rcade Gamer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isket Mono" panose="020B0604020202020204" charset="0"/>
      <p:regular r:id="rId29"/>
    </p:embeddedFont>
    <p:embeddedFont>
      <p:font typeface="Disket Mono Bold" panose="020B0604020202020204" charset="0"/>
      <p:regular r:id="rId30"/>
    </p:embeddedFont>
    <p:embeddedFont>
      <p:font typeface="Garet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1716" y="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98E0A-142B-43DC-9174-F16C8D9163B5}" type="datetimeFigureOut">
              <a:rPr lang="en-ID" smtClean="0"/>
              <a:t>08/11/2023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B7865-5254-42EA-B42C-050D1A2C18E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503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7865-5254-42EA-B42C-050D1A2C18E0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08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png"/><Relationship Id="rId18" Type="http://schemas.openxmlformats.org/officeDocument/2006/relationships/slide" Target="slide2.xml"/><Relationship Id="rId26" Type="http://schemas.openxmlformats.org/officeDocument/2006/relationships/image" Target="../media/image21.gif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slide" Target="slide3.xml"/><Relationship Id="rId17" Type="http://schemas.openxmlformats.org/officeDocument/2006/relationships/image" Target="../media/image13.svg"/><Relationship Id="rId25" Type="http://schemas.openxmlformats.org/officeDocument/2006/relationships/image" Target="../media/image20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24" Type="http://schemas.openxmlformats.org/officeDocument/2006/relationships/image" Target="../media/image19.svg"/><Relationship Id="rId5" Type="http://schemas.openxmlformats.org/officeDocument/2006/relationships/image" Target="../media/image3.png"/><Relationship Id="rId15" Type="http://schemas.openxmlformats.org/officeDocument/2006/relationships/slide" Target="slide1.xml"/><Relationship Id="rId23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7.gif"/><Relationship Id="rId14" Type="http://schemas.openxmlformats.org/officeDocument/2006/relationships/image" Target="../media/image11.svg"/><Relationship Id="rId22" Type="http://schemas.openxmlformats.org/officeDocument/2006/relationships/image" Target="../media/image1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65.png"/><Relationship Id="rId12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40.png"/><Relationship Id="rId5" Type="http://schemas.openxmlformats.org/officeDocument/2006/relationships/image" Target="../media/image63.png"/><Relationship Id="rId10" Type="http://schemas.openxmlformats.org/officeDocument/2006/relationships/image" Target="../media/image26.svg"/><Relationship Id="rId4" Type="http://schemas.openxmlformats.org/officeDocument/2006/relationships/image" Target="../media/image22.gif"/><Relationship Id="rId9" Type="http://schemas.openxmlformats.org/officeDocument/2006/relationships/image" Target="../media/image25.png"/><Relationship Id="rId1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7.png"/><Relationship Id="rId18" Type="http://schemas.openxmlformats.org/officeDocument/2006/relationships/image" Target="../media/image25.pn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12" Type="http://schemas.openxmlformats.org/officeDocument/2006/relationships/image" Target="../media/image27.gif"/><Relationship Id="rId17" Type="http://schemas.openxmlformats.org/officeDocument/2006/relationships/image" Target="../media/image43.svg"/><Relationship Id="rId2" Type="http://schemas.openxmlformats.org/officeDocument/2006/relationships/image" Target="../media/image6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0.png"/><Relationship Id="rId5" Type="http://schemas.openxmlformats.org/officeDocument/2006/relationships/image" Target="../media/image29.svg"/><Relationship Id="rId15" Type="http://schemas.openxmlformats.org/officeDocument/2006/relationships/image" Target="../media/image41.svg"/><Relationship Id="rId10" Type="http://schemas.openxmlformats.org/officeDocument/2006/relationships/image" Target="../media/image7.gif"/><Relationship Id="rId19" Type="http://schemas.openxmlformats.org/officeDocument/2006/relationships/image" Target="../media/image26.svg"/><Relationship Id="rId4" Type="http://schemas.openxmlformats.org/officeDocument/2006/relationships/image" Target="../media/image28.png"/><Relationship Id="rId9" Type="http://schemas.openxmlformats.org/officeDocument/2006/relationships/image" Target="../media/image24.sv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2.png"/><Relationship Id="rId18" Type="http://schemas.openxmlformats.org/officeDocument/2006/relationships/image" Target="../media/image25.pn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12" Type="http://schemas.openxmlformats.org/officeDocument/2006/relationships/image" Target="../media/image71.png"/><Relationship Id="rId17" Type="http://schemas.openxmlformats.org/officeDocument/2006/relationships/image" Target="../media/image43.svg"/><Relationship Id="rId2" Type="http://schemas.openxmlformats.org/officeDocument/2006/relationships/image" Target="../media/image6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27.gif"/><Relationship Id="rId5" Type="http://schemas.openxmlformats.org/officeDocument/2006/relationships/image" Target="../media/image29.svg"/><Relationship Id="rId15" Type="http://schemas.openxmlformats.org/officeDocument/2006/relationships/image" Target="../media/image41.svg"/><Relationship Id="rId10" Type="http://schemas.openxmlformats.org/officeDocument/2006/relationships/image" Target="../media/image7.gif"/><Relationship Id="rId19" Type="http://schemas.openxmlformats.org/officeDocument/2006/relationships/image" Target="../media/image26.svg"/><Relationship Id="rId4" Type="http://schemas.openxmlformats.org/officeDocument/2006/relationships/image" Target="../media/image28.png"/><Relationship Id="rId9" Type="http://schemas.openxmlformats.org/officeDocument/2006/relationships/image" Target="../media/image24.sv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4.png"/><Relationship Id="rId18" Type="http://schemas.openxmlformats.org/officeDocument/2006/relationships/image" Target="../media/image25.pn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12" Type="http://schemas.openxmlformats.org/officeDocument/2006/relationships/image" Target="../media/image73.png"/><Relationship Id="rId17" Type="http://schemas.openxmlformats.org/officeDocument/2006/relationships/image" Target="../media/image43.svg"/><Relationship Id="rId2" Type="http://schemas.openxmlformats.org/officeDocument/2006/relationships/image" Target="../media/image6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27.gif"/><Relationship Id="rId5" Type="http://schemas.openxmlformats.org/officeDocument/2006/relationships/image" Target="../media/image29.svg"/><Relationship Id="rId15" Type="http://schemas.openxmlformats.org/officeDocument/2006/relationships/image" Target="../media/image41.svg"/><Relationship Id="rId10" Type="http://schemas.openxmlformats.org/officeDocument/2006/relationships/image" Target="../media/image7.gif"/><Relationship Id="rId19" Type="http://schemas.openxmlformats.org/officeDocument/2006/relationships/image" Target="../media/image26.svg"/><Relationship Id="rId4" Type="http://schemas.openxmlformats.org/officeDocument/2006/relationships/image" Target="../media/image28.png"/><Relationship Id="rId9" Type="http://schemas.openxmlformats.org/officeDocument/2006/relationships/image" Target="../media/image24.sv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42.png"/><Relationship Id="rId26" Type="http://schemas.openxmlformats.org/officeDocument/2006/relationships/image" Target="../media/image29.svg"/><Relationship Id="rId3" Type="http://schemas.openxmlformats.org/officeDocument/2006/relationships/image" Target="../media/image2.svg"/><Relationship Id="rId21" Type="http://schemas.openxmlformats.org/officeDocument/2006/relationships/image" Target="../media/image53.svg"/><Relationship Id="rId34" Type="http://schemas.openxmlformats.org/officeDocument/2006/relationships/image" Target="../media/image34.svg"/><Relationship Id="rId7" Type="http://schemas.openxmlformats.org/officeDocument/2006/relationships/image" Target="../media/image45.svg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5" Type="http://schemas.openxmlformats.org/officeDocument/2006/relationships/image" Target="../media/image28.png"/><Relationship Id="rId33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7.svg"/><Relationship Id="rId24" Type="http://schemas.openxmlformats.org/officeDocument/2006/relationships/image" Target="../media/image20.gif"/><Relationship Id="rId32" Type="http://schemas.openxmlformats.org/officeDocument/2006/relationships/image" Target="../media/image17.svg"/><Relationship Id="rId5" Type="http://schemas.openxmlformats.org/officeDocument/2006/relationships/image" Target="../media/image4.svg"/><Relationship Id="rId15" Type="http://schemas.openxmlformats.org/officeDocument/2006/relationships/image" Target="../media/image41.svg"/><Relationship Id="rId23" Type="http://schemas.openxmlformats.org/officeDocument/2006/relationships/image" Target="../media/image32.gif"/><Relationship Id="rId28" Type="http://schemas.openxmlformats.org/officeDocument/2006/relationships/image" Target="../media/image55.svg"/><Relationship Id="rId36" Type="http://schemas.openxmlformats.org/officeDocument/2006/relationships/image" Target="../media/image26.svg"/><Relationship Id="rId10" Type="http://schemas.openxmlformats.org/officeDocument/2006/relationships/image" Target="../media/image46.png"/><Relationship Id="rId19" Type="http://schemas.openxmlformats.org/officeDocument/2006/relationships/image" Target="../media/image43.svg"/><Relationship Id="rId31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38.svg"/><Relationship Id="rId14" Type="http://schemas.openxmlformats.org/officeDocument/2006/relationships/image" Target="../media/image40.png"/><Relationship Id="rId22" Type="http://schemas.openxmlformats.org/officeDocument/2006/relationships/image" Target="../media/image30.gif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25.png"/><Relationship Id="rId8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svg"/><Relationship Id="rId18" Type="http://schemas.openxmlformats.org/officeDocument/2006/relationships/image" Target="../media/image3.png"/><Relationship Id="rId26" Type="http://schemas.openxmlformats.org/officeDocument/2006/relationships/image" Target="../media/image76.png"/><Relationship Id="rId3" Type="http://schemas.openxmlformats.org/officeDocument/2006/relationships/image" Target="../media/image59.svg"/><Relationship Id="rId21" Type="http://schemas.openxmlformats.org/officeDocument/2006/relationships/image" Target="../media/image41.svg"/><Relationship Id="rId7" Type="http://schemas.openxmlformats.org/officeDocument/2006/relationships/image" Target="../media/image24.svg"/><Relationship Id="rId12" Type="http://schemas.openxmlformats.org/officeDocument/2006/relationships/image" Target="../media/image37.png"/><Relationship Id="rId17" Type="http://schemas.openxmlformats.org/officeDocument/2006/relationships/image" Target="../media/image26.svg"/><Relationship Id="rId25" Type="http://schemas.openxmlformats.org/officeDocument/2006/relationships/image" Target="../media/image6.svg"/><Relationship Id="rId2" Type="http://schemas.openxmlformats.org/officeDocument/2006/relationships/image" Target="../media/image58.png"/><Relationship Id="rId16" Type="http://schemas.openxmlformats.org/officeDocument/2006/relationships/image" Target="../media/image25.png"/><Relationship Id="rId20" Type="http://schemas.openxmlformats.org/officeDocument/2006/relationships/image" Target="../media/image40.png"/><Relationship Id="rId29" Type="http://schemas.openxmlformats.org/officeDocument/2006/relationships/image" Target="../media/image7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7.svg"/><Relationship Id="rId24" Type="http://schemas.openxmlformats.org/officeDocument/2006/relationships/image" Target="../media/image5.png"/><Relationship Id="rId5" Type="http://schemas.openxmlformats.org/officeDocument/2006/relationships/image" Target="../media/image34.svg"/><Relationship Id="rId15" Type="http://schemas.openxmlformats.org/officeDocument/2006/relationships/image" Target="../media/image21.gif"/><Relationship Id="rId23" Type="http://schemas.openxmlformats.org/officeDocument/2006/relationships/image" Target="../media/image43.svg"/><Relationship Id="rId28" Type="http://schemas.openxmlformats.org/officeDocument/2006/relationships/image" Target="../media/image78.png"/><Relationship Id="rId10" Type="http://schemas.openxmlformats.org/officeDocument/2006/relationships/image" Target="../media/image16.png"/><Relationship Id="rId19" Type="http://schemas.openxmlformats.org/officeDocument/2006/relationships/image" Target="../media/image4.svg"/><Relationship Id="rId4" Type="http://schemas.openxmlformats.org/officeDocument/2006/relationships/image" Target="../media/image33.png"/><Relationship Id="rId9" Type="http://schemas.openxmlformats.org/officeDocument/2006/relationships/image" Target="../media/image36.svg"/><Relationship Id="rId14" Type="http://schemas.openxmlformats.org/officeDocument/2006/relationships/image" Target="../media/image75.png"/><Relationship Id="rId22" Type="http://schemas.openxmlformats.org/officeDocument/2006/relationships/image" Target="../media/image42.png"/><Relationship Id="rId27" Type="http://schemas.openxmlformats.org/officeDocument/2006/relationships/image" Target="../media/image7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41.svg"/><Relationship Id="rId3" Type="http://schemas.openxmlformats.org/officeDocument/2006/relationships/image" Target="../media/image2.svg"/><Relationship Id="rId7" Type="http://schemas.openxmlformats.org/officeDocument/2006/relationships/image" Target="../media/image6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26.svg"/><Relationship Id="rId5" Type="http://schemas.openxmlformats.org/officeDocument/2006/relationships/image" Target="../media/image63.png"/><Relationship Id="rId15" Type="http://schemas.openxmlformats.org/officeDocument/2006/relationships/image" Target="../media/image43.svg"/><Relationship Id="rId10" Type="http://schemas.openxmlformats.org/officeDocument/2006/relationships/image" Target="../media/image25.png"/><Relationship Id="rId4" Type="http://schemas.openxmlformats.org/officeDocument/2006/relationships/image" Target="../media/image22.gif"/><Relationship Id="rId9" Type="http://schemas.openxmlformats.org/officeDocument/2006/relationships/image" Target="../media/image80.pn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41.svg"/><Relationship Id="rId3" Type="http://schemas.openxmlformats.org/officeDocument/2006/relationships/image" Target="../media/image2.svg"/><Relationship Id="rId7" Type="http://schemas.openxmlformats.org/officeDocument/2006/relationships/image" Target="../media/image6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26.svg"/><Relationship Id="rId5" Type="http://schemas.openxmlformats.org/officeDocument/2006/relationships/image" Target="../media/image63.png"/><Relationship Id="rId15" Type="http://schemas.openxmlformats.org/officeDocument/2006/relationships/image" Target="../media/image43.svg"/><Relationship Id="rId10" Type="http://schemas.openxmlformats.org/officeDocument/2006/relationships/image" Target="../media/image25.png"/><Relationship Id="rId4" Type="http://schemas.openxmlformats.org/officeDocument/2006/relationships/image" Target="../media/image22.gif"/><Relationship Id="rId9" Type="http://schemas.openxmlformats.org/officeDocument/2006/relationships/image" Target="../media/image81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42.png"/><Relationship Id="rId26" Type="http://schemas.openxmlformats.org/officeDocument/2006/relationships/image" Target="../media/image29.svg"/><Relationship Id="rId3" Type="http://schemas.openxmlformats.org/officeDocument/2006/relationships/image" Target="../media/image2.svg"/><Relationship Id="rId21" Type="http://schemas.openxmlformats.org/officeDocument/2006/relationships/image" Target="../media/image53.svg"/><Relationship Id="rId34" Type="http://schemas.openxmlformats.org/officeDocument/2006/relationships/image" Target="../media/image34.svg"/><Relationship Id="rId7" Type="http://schemas.openxmlformats.org/officeDocument/2006/relationships/image" Target="../media/image45.svg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5" Type="http://schemas.openxmlformats.org/officeDocument/2006/relationships/image" Target="../media/image28.png"/><Relationship Id="rId33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7.svg"/><Relationship Id="rId24" Type="http://schemas.openxmlformats.org/officeDocument/2006/relationships/image" Target="../media/image20.gif"/><Relationship Id="rId32" Type="http://schemas.openxmlformats.org/officeDocument/2006/relationships/image" Target="../media/image17.svg"/><Relationship Id="rId5" Type="http://schemas.openxmlformats.org/officeDocument/2006/relationships/image" Target="../media/image4.svg"/><Relationship Id="rId15" Type="http://schemas.openxmlformats.org/officeDocument/2006/relationships/image" Target="../media/image41.svg"/><Relationship Id="rId23" Type="http://schemas.openxmlformats.org/officeDocument/2006/relationships/image" Target="../media/image32.gif"/><Relationship Id="rId28" Type="http://schemas.openxmlformats.org/officeDocument/2006/relationships/image" Target="../media/image55.svg"/><Relationship Id="rId36" Type="http://schemas.openxmlformats.org/officeDocument/2006/relationships/image" Target="../media/image26.svg"/><Relationship Id="rId10" Type="http://schemas.openxmlformats.org/officeDocument/2006/relationships/image" Target="../media/image46.png"/><Relationship Id="rId19" Type="http://schemas.openxmlformats.org/officeDocument/2006/relationships/image" Target="../media/image43.svg"/><Relationship Id="rId31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38.svg"/><Relationship Id="rId14" Type="http://schemas.openxmlformats.org/officeDocument/2006/relationships/image" Target="../media/image40.png"/><Relationship Id="rId22" Type="http://schemas.openxmlformats.org/officeDocument/2006/relationships/image" Target="../media/image30.gif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25.png"/><Relationship Id="rId8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3.svg"/><Relationship Id="rId18" Type="http://schemas.openxmlformats.org/officeDocument/2006/relationships/image" Target="../media/image16.png"/><Relationship Id="rId3" Type="http://schemas.openxmlformats.org/officeDocument/2006/relationships/image" Target="../media/image24.svg"/><Relationship Id="rId21" Type="http://schemas.openxmlformats.org/officeDocument/2006/relationships/image" Target="../media/image19.svg"/><Relationship Id="rId7" Type="http://schemas.openxmlformats.org/officeDocument/2006/relationships/image" Target="../media/image64.svg"/><Relationship Id="rId12" Type="http://schemas.openxmlformats.org/officeDocument/2006/relationships/image" Target="../media/image42.png"/><Relationship Id="rId17" Type="http://schemas.openxmlformats.org/officeDocument/2006/relationships/image" Target="../media/image59.svg"/><Relationship Id="rId2" Type="http://schemas.openxmlformats.org/officeDocument/2006/relationships/image" Target="../media/image23.png"/><Relationship Id="rId16" Type="http://schemas.openxmlformats.org/officeDocument/2006/relationships/image" Target="../media/image58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41.svg"/><Relationship Id="rId5" Type="http://schemas.openxmlformats.org/officeDocument/2006/relationships/image" Target="../media/image4.svg"/><Relationship Id="rId15" Type="http://schemas.openxmlformats.org/officeDocument/2006/relationships/image" Target="../media/image83.svg"/><Relationship Id="rId10" Type="http://schemas.openxmlformats.org/officeDocument/2006/relationships/image" Target="../media/image40.png"/><Relationship Id="rId19" Type="http://schemas.openxmlformats.org/officeDocument/2006/relationships/image" Target="../media/image17.svg"/><Relationship Id="rId4" Type="http://schemas.openxmlformats.org/officeDocument/2006/relationships/image" Target="../media/image3.png"/><Relationship Id="rId9" Type="http://schemas.openxmlformats.org/officeDocument/2006/relationships/image" Target="../media/image26.svg"/><Relationship Id="rId14" Type="http://schemas.openxmlformats.org/officeDocument/2006/relationships/image" Target="../media/image82.png"/><Relationship Id="rId22" Type="http://schemas.openxmlformats.org/officeDocument/2006/relationships/hyperlink" Target="../Pictures/Screenshots/Screenshot%20(60)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slide" Target="slide1.xml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3.svg"/><Relationship Id="rId18" Type="http://schemas.openxmlformats.org/officeDocument/2006/relationships/image" Target="../media/image5.png"/><Relationship Id="rId3" Type="http://schemas.openxmlformats.org/officeDocument/2006/relationships/image" Target="../media/image24.svg"/><Relationship Id="rId21" Type="http://schemas.openxmlformats.org/officeDocument/2006/relationships/image" Target="../media/image77.svg"/><Relationship Id="rId7" Type="http://schemas.openxmlformats.org/officeDocument/2006/relationships/image" Target="../media/image64.svg"/><Relationship Id="rId12" Type="http://schemas.openxmlformats.org/officeDocument/2006/relationships/image" Target="../media/image42.png"/><Relationship Id="rId17" Type="http://schemas.openxmlformats.org/officeDocument/2006/relationships/image" Target="../media/image87.svg"/><Relationship Id="rId2" Type="http://schemas.openxmlformats.org/officeDocument/2006/relationships/image" Target="../media/image23.png"/><Relationship Id="rId16" Type="http://schemas.openxmlformats.org/officeDocument/2006/relationships/image" Target="../media/image86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41.svg"/><Relationship Id="rId24" Type="http://schemas.openxmlformats.org/officeDocument/2006/relationships/hyperlink" Target="../Pictures/Screenshots/Screenshot%20(61).png" TargetMode="External"/><Relationship Id="rId5" Type="http://schemas.openxmlformats.org/officeDocument/2006/relationships/image" Target="../media/image4.svg"/><Relationship Id="rId15" Type="http://schemas.openxmlformats.org/officeDocument/2006/relationships/image" Target="../media/image85.svg"/><Relationship Id="rId23" Type="http://schemas.openxmlformats.org/officeDocument/2006/relationships/image" Target="../media/image79.svg"/><Relationship Id="rId10" Type="http://schemas.openxmlformats.org/officeDocument/2006/relationships/image" Target="../media/image40.png"/><Relationship Id="rId19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26.svg"/><Relationship Id="rId14" Type="http://schemas.openxmlformats.org/officeDocument/2006/relationships/image" Target="../media/image84.png"/><Relationship Id="rId22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9.svg"/><Relationship Id="rId18" Type="http://schemas.openxmlformats.org/officeDocument/2006/relationships/image" Target="../media/image25.png"/><Relationship Id="rId3" Type="http://schemas.openxmlformats.org/officeDocument/2006/relationships/image" Target="../media/image24.svg"/><Relationship Id="rId7" Type="http://schemas.openxmlformats.org/officeDocument/2006/relationships/image" Target="../media/image91.svg"/><Relationship Id="rId12" Type="http://schemas.openxmlformats.org/officeDocument/2006/relationships/image" Target="../media/image78.png"/><Relationship Id="rId17" Type="http://schemas.openxmlformats.org/officeDocument/2006/relationships/image" Target="../media/image3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9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77.svg"/><Relationship Id="rId5" Type="http://schemas.openxmlformats.org/officeDocument/2006/relationships/image" Target="../media/image89.svg"/><Relationship Id="rId15" Type="http://schemas.openxmlformats.org/officeDocument/2006/relationships/image" Target="../media/image4.svg"/><Relationship Id="rId10" Type="http://schemas.openxmlformats.org/officeDocument/2006/relationships/image" Target="../media/image76.png"/><Relationship Id="rId19" Type="http://schemas.openxmlformats.org/officeDocument/2006/relationships/image" Target="../media/image26.svg"/><Relationship Id="rId4" Type="http://schemas.openxmlformats.org/officeDocument/2006/relationships/image" Target="../media/image88.png"/><Relationship Id="rId9" Type="http://schemas.openxmlformats.org/officeDocument/2006/relationships/image" Target="../media/image59.sv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7.gif"/><Relationship Id="rId5" Type="http://schemas.openxmlformats.org/officeDocument/2006/relationships/image" Target="../media/image9.svg"/><Relationship Id="rId15" Type="http://schemas.openxmlformats.org/officeDocument/2006/relationships/image" Target="../media/image31.gif"/><Relationship Id="rId10" Type="http://schemas.openxmlformats.org/officeDocument/2006/relationships/image" Target="../media/image20.gif"/><Relationship Id="rId4" Type="http://schemas.openxmlformats.org/officeDocument/2006/relationships/image" Target="../media/image8.png"/><Relationship Id="rId9" Type="http://schemas.openxmlformats.org/officeDocument/2006/relationships/image" Target="../media/image4.svg"/><Relationship Id="rId14" Type="http://schemas.openxmlformats.org/officeDocument/2006/relationships/image" Target="../media/image30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6.svg"/><Relationship Id="rId18" Type="http://schemas.openxmlformats.org/officeDocument/2006/relationships/image" Target="../media/image40.png"/><Relationship Id="rId3" Type="http://schemas.openxmlformats.org/officeDocument/2006/relationships/image" Target="../media/image24.svg"/><Relationship Id="rId21" Type="http://schemas.openxmlformats.org/officeDocument/2006/relationships/image" Target="../media/image43.svg"/><Relationship Id="rId7" Type="http://schemas.openxmlformats.org/officeDocument/2006/relationships/image" Target="../media/image36.svg"/><Relationship Id="rId12" Type="http://schemas.openxmlformats.org/officeDocument/2006/relationships/image" Target="../media/image25.png"/><Relationship Id="rId17" Type="http://schemas.openxmlformats.org/officeDocument/2006/relationships/image" Target="../media/image17.svg"/><Relationship Id="rId2" Type="http://schemas.openxmlformats.org/officeDocument/2006/relationships/image" Target="../media/image23.png"/><Relationship Id="rId16" Type="http://schemas.openxmlformats.org/officeDocument/2006/relationships/image" Target="../media/image16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21.gif"/><Relationship Id="rId5" Type="http://schemas.openxmlformats.org/officeDocument/2006/relationships/image" Target="../media/image34.svg"/><Relationship Id="rId15" Type="http://schemas.openxmlformats.org/officeDocument/2006/relationships/image" Target="../media/image4.svg"/><Relationship Id="rId10" Type="http://schemas.openxmlformats.org/officeDocument/2006/relationships/image" Target="../media/image39.png"/><Relationship Id="rId19" Type="http://schemas.openxmlformats.org/officeDocument/2006/relationships/image" Target="../media/image41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42.png"/><Relationship Id="rId26" Type="http://schemas.openxmlformats.org/officeDocument/2006/relationships/image" Target="../media/image29.svg"/><Relationship Id="rId3" Type="http://schemas.openxmlformats.org/officeDocument/2006/relationships/image" Target="../media/image2.svg"/><Relationship Id="rId21" Type="http://schemas.openxmlformats.org/officeDocument/2006/relationships/image" Target="../media/image53.svg"/><Relationship Id="rId34" Type="http://schemas.openxmlformats.org/officeDocument/2006/relationships/image" Target="../media/image34.svg"/><Relationship Id="rId7" Type="http://schemas.openxmlformats.org/officeDocument/2006/relationships/image" Target="../media/image45.svg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5" Type="http://schemas.openxmlformats.org/officeDocument/2006/relationships/image" Target="../media/image28.png"/><Relationship Id="rId33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7.svg"/><Relationship Id="rId24" Type="http://schemas.openxmlformats.org/officeDocument/2006/relationships/image" Target="../media/image20.gif"/><Relationship Id="rId32" Type="http://schemas.openxmlformats.org/officeDocument/2006/relationships/image" Target="../media/image17.svg"/><Relationship Id="rId5" Type="http://schemas.openxmlformats.org/officeDocument/2006/relationships/image" Target="../media/image4.svg"/><Relationship Id="rId15" Type="http://schemas.openxmlformats.org/officeDocument/2006/relationships/image" Target="../media/image41.svg"/><Relationship Id="rId23" Type="http://schemas.openxmlformats.org/officeDocument/2006/relationships/image" Target="../media/image32.gif"/><Relationship Id="rId28" Type="http://schemas.openxmlformats.org/officeDocument/2006/relationships/image" Target="../media/image55.svg"/><Relationship Id="rId36" Type="http://schemas.openxmlformats.org/officeDocument/2006/relationships/image" Target="../media/image26.svg"/><Relationship Id="rId10" Type="http://schemas.openxmlformats.org/officeDocument/2006/relationships/image" Target="../media/image46.png"/><Relationship Id="rId19" Type="http://schemas.openxmlformats.org/officeDocument/2006/relationships/image" Target="../media/image43.svg"/><Relationship Id="rId31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38.svg"/><Relationship Id="rId14" Type="http://schemas.openxmlformats.org/officeDocument/2006/relationships/image" Target="../media/image40.png"/><Relationship Id="rId22" Type="http://schemas.openxmlformats.org/officeDocument/2006/relationships/image" Target="../media/image30.gif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25.png"/><Relationship Id="rId8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9.svg"/><Relationship Id="rId1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41.svg"/><Relationship Id="rId12" Type="http://schemas.openxmlformats.org/officeDocument/2006/relationships/image" Target="../media/image58.png"/><Relationship Id="rId17" Type="http://schemas.openxmlformats.org/officeDocument/2006/relationships/image" Target="../media/image17.sv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26.svg"/><Relationship Id="rId5" Type="http://schemas.openxmlformats.org/officeDocument/2006/relationships/image" Target="../media/image2.svg"/><Relationship Id="rId15" Type="http://schemas.openxmlformats.org/officeDocument/2006/relationships/image" Target="../media/image19.svg"/><Relationship Id="rId10" Type="http://schemas.openxmlformats.org/officeDocument/2006/relationships/image" Target="../media/image25.png"/><Relationship Id="rId19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43.sv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5.png"/><Relationship Id="rId3" Type="http://schemas.openxmlformats.org/officeDocument/2006/relationships/image" Target="../media/image24.svg"/><Relationship Id="rId7" Type="http://schemas.openxmlformats.org/officeDocument/2006/relationships/image" Target="../media/image61.png"/><Relationship Id="rId12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25.png"/><Relationship Id="rId5" Type="http://schemas.openxmlformats.org/officeDocument/2006/relationships/image" Target="../media/image36.svg"/><Relationship Id="rId10" Type="http://schemas.openxmlformats.org/officeDocument/2006/relationships/image" Target="../media/image64.svg"/><Relationship Id="rId4" Type="http://schemas.openxmlformats.org/officeDocument/2006/relationships/image" Target="../media/image35.png"/><Relationship Id="rId9" Type="http://schemas.openxmlformats.org/officeDocument/2006/relationships/image" Target="../media/image63.png"/><Relationship Id="rId14" Type="http://schemas.openxmlformats.org/officeDocument/2006/relationships/image" Target="../media/image66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42.png"/><Relationship Id="rId26" Type="http://schemas.openxmlformats.org/officeDocument/2006/relationships/image" Target="../media/image29.svg"/><Relationship Id="rId3" Type="http://schemas.openxmlformats.org/officeDocument/2006/relationships/image" Target="../media/image2.svg"/><Relationship Id="rId21" Type="http://schemas.openxmlformats.org/officeDocument/2006/relationships/image" Target="../media/image53.svg"/><Relationship Id="rId34" Type="http://schemas.openxmlformats.org/officeDocument/2006/relationships/image" Target="../media/image34.svg"/><Relationship Id="rId7" Type="http://schemas.openxmlformats.org/officeDocument/2006/relationships/image" Target="../media/image45.svg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5" Type="http://schemas.openxmlformats.org/officeDocument/2006/relationships/image" Target="../media/image28.png"/><Relationship Id="rId33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7.svg"/><Relationship Id="rId24" Type="http://schemas.openxmlformats.org/officeDocument/2006/relationships/image" Target="../media/image20.gif"/><Relationship Id="rId32" Type="http://schemas.openxmlformats.org/officeDocument/2006/relationships/image" Target="../media/image17.svg"/><Relationship Id="rId5" Type="http://schemas.openxmlformats.org/officeDocument/2006/relationships/image" Target="../media/image4.svg"/><Relationship Id="rId15" Type="http://schemas.openxmlformats.org/officeDocument/2006/relationships/image" Target="../media/image41.svg"/><Relationship Id="rId23" Type="http://schemas.openxmlformats.org/officeDocument/2006/relationships/image" Target="../media/image32.gif"/><Relationship Id="rId28" Type="http://schemas.openxmlformats.org/officeDocument/2006/relationships/image" Target="../media/image55.svg"/><Relationship Id="rId36" Type="http://schemas.openxmlformats.org/officeDocument/2006/relationships/image" Target="../media/image26.svg"/><Relationship Id="rId10" Type="http://schemas.openxmlformats.org/officeDocument/2006/relationships/image" Target="../media/image46.png"/><Relationship Id="rId19" Type="http://schemas.openxmlformats.org/officeDocument/2006/relationships/image" Target="../media/image43.svg"/><Relationship Id="rId31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38.svg"/><Relationship Id="rId14" Type="http://schemas.openxmlformats.org/officeDocument/2006/relationships/image" Target="../media/image40.png"/><Relationship Id="rId22" Type="http://schemas.openxmlformats.org/officeDocument/2006/relationships/image" Target="../media/image30.gif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25.png"/><Relationship Id="rId8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gif"/><Relationship Id="rId18" Type="http://schemas.openxmlformats.org/officeDocument/2006/relationships/image" Target="../media/image40.png"/><Relationship Id="rId3" Type="http://schemas.openxmlformats.org/officeDocument/2006/relationships/image" Target="../media/image24.svg"/><Relationship Id="rId21" Type="http://schemas.openxmlformats.org/officeDocument/2006/relationships/image" Target="../media/image43.svg"/><Relationship Id="rId7" Type="http://schemas.openxmlformats.org/officeDocument/2006/relationships/image" Target="../media/image36.svg"/><Relationship Id="rId12" Type="http://schemas.openxmlformats.org/officeDocument/2006/relationships/image" Target="../media/image67.png"/><Relationship Id="rId17" Type="http://schemas.openxmlformats.org/officeDocument/2006/relationships/image" Target="../media/image4.svg"/><Relationship Id="rId2" Type="http://schemas.openxmlformats.org/officeDocument/2006/relationships/image" Target="../media/image23.png"/><Relationship Id="rId16" Type="http://schemas.openxmlformats.org/officeDocument/2006/relationships/image" Target="../media/image3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5" Type="http://schemas.openxmlformats.org/officeDocument/2006/relationships/image" Target="../media/image26.svg"/><Relationship Id="rId10" Type="http://schemas.openxmlformats.org/officeDocument/2006/relationships/image" Target="../media/image37.png"/><Relationship Id="rId19" Type="http://schemas.openxmlformats.org/officeDocument/2006/relationships/image" Target="../media/image41.svg"/><Relationship Id="rId4" Type="http://schemas.openxmlformats.org/officeDocument/2006/relationships/image" Target="../media/image33.png"/><Relationship Id="rId9" Type="http://schemas.openxmlformats.org/officeDocument/2006/relationships/image" Target="../media/image17.svg"/><Relationship Id="rId14" Type="http://schemas.openxmlformats.org/officeDocument/2006/relationships/image" Target="../media/image25.png"/><Relationship Id="rId2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41087" y="6151992"/>
            <a:ext cx="3370555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 flipH="1">
            <a:off x="6457336" y="876271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>
            <a:hlinkClick r:id="rId12" action="ppaction://hlinksldjump"/>
          </p:cNvPr>
          <p:cNvSpPr/>
          <p:nvPr/>
        </p:nvSpPr>
        <p:spPr>
          <a:xfrm>
            <a:off x="5425744" y="6115484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>
            <a:hlinkClick r:id="rId15" action="ppaction://hlinksldjump"/>
          </p:cNvPr>
          <p:cNvSpPr/>
          <p:nvPr/>
        </p:nvSpPr>
        <p:spPr>
          <a:xfrm>
            <a:off x="8068873" y="6111491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5" name="Freeform 15">
            <a:hlinkClick r:id="rId18" action="ppaction://hlinksldjump"/>
          </p:cNvPr>
          <p:cNvSpPr/>
          <p:nvPr/>
        </p:nvSpPr>
        <p:spPr>
          <a:xfrm>
            <a:off x="10713082" y="6136966"/>
            <a:ext cx="2221897" cy="917038"/>
          </a:xfrm>
          <a:custGeom>
            <a:avLst/>
            <a:gdLst/>
            <a:ahLst/>
            <a:cxnLst/>
            <a:rect l="l" t="t" r="r" b="b"/>
            <a:pathLst>
              <a:path w="2221897" h="917038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15511053" y="672784"/>
            <a:ext cx="1952265" cy="59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2000">
                <a:solidFill>
                  <a:srgbClr val="FF63D8"/>
                </a:solidFill>
                <a:latin typeface="Arcade Gamer"/>
              </a:rPr>
              <a:t>DATA SCIENCE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3950410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0195109" flipV="1">
            <a:off x="17072622" y="2001823"/>
            <a:ext cx="554300" cy="57739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9578264" flipV="1">
            <a:off x="17653177" y="3723531"/>
            <a:ext cx="397359" cy="41391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0800000" flipV="1">
            <a:off x="17349772" y="5237701"/>
            <a:ext cx="269149" cy="28036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10200609" flipH="1" flipV="1">
            <a:off x="606167" y="1937076"/>
            <a:ext cx="554300" cy="57739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0431914" flipH="1" flipV="1">
            <a:off x="396412" y="3738754"/>
            <a:ext cx="397359" cy="41391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9819713" flipH="1" flipV="1">
            <a:off x="848749" y="5365446"/>
            <a:ext cx="269149" cy="28036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 flipH="1">
            <a:off x="4936707" y="6532526"/>
            <a:ext cx="978075" cy="93406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83318" y="417817"/>
            <a:ext cx="1866718" cy="86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2000">
                <a:solidFill>
                  <a:srgbClr val="585EFF"/>
                </a:solidFill>
                <a:latin typeface="Arcade Gamer"/>
              </a:rPr>
              <a:t>UJIAN TENGAH SEMESTER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55094" y="8686974"/>
            <a:ext cx="5650752" cy="4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2325">
                <a:solidFill>
                  <a:srgbClr val="FFFFFF"/>
                </a:solidFill>
                <a:latin typeface="Disket Mono"/>
              </a:rPr>
              <a:t>bagus rahma aulia chandra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61856" y="2224092"/>
            <a:ext cx="13564288" cy="3771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6525">
                <a:solidFill>
                  <a:srgbClr val="FF63D8"/>
                </a:solidFill>
                <a:latin typeface="Arcade Gamer"/>
              </a:rPr>
              <a:t>PENGOLAHAN DATA LAPORAN CUACA DI SEATTLE DENGAN ALGORITMA KNN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21769" y="682309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BENGKEL KODING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9390" flipV="1">
            <a:off x="5914462" y="535124"/>
            <a:ext cx="554300" cy="57739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031914" flipV="1">
            <a:off x="4206320" y="410058"/>
            <a:ext cx="397359" cy="41391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6380286" flipV="1">
            <a:off x="2710507" y="865067"/>
            <a:ext cx="269149" cy="28036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4732318" flipH="1" flipV="1">
            <a:off x="11765646" y="557467"/>
            <a:ext cx="554300" cy="57739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5699794" flipH="1" flipV="1">
            <a:off x="13577873" y="350324"/>
            <a:ext cx="397359" cy="41391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4351422" flipH="1" flipV="1">
            <a:off x="15202353" y="826964"/>
            <a:ext cx="269149" cy="280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63"/>
    </mc:Choice>
    <mc:Fallback xmlns="">
      <p:transition spd="slow" advTm="344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671435" y="1690845"/>
            <a:ext cx="16945130" cy="7923759"/>
            <a:chOff x="0" y="0"/>
            <a:chExt cx="4462915" cy="2086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2915" cy="2086916"/>
            </a:xfrm>
            <a:custGeom>
              <a:avLst/>
              <a:gdLst/>
              <a:ahLst/>
              <a:cxnLst/>
              <a:rect l="l" t="t" r="r" b="b"/>
              <a:pathLst>
                <a:path w="4462915" h="2086916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10447" y="2129338"/>
            <a:ext cx="6604663" cy="5851284"/>
            <a:chOff x="0" y="0"/>
            <a:chExt cx="8806217" cy="7801713"/>
          </a:xfrm>
        </p:grpSpPr>
        <p:sp>
          <p:nvSpPr>
            <p:cNvPr id="7" name="TextBox 7"/>
            <p:cNvSpPr txBox="1"/>
            <p:nvPr/>
          </p:nvSpPr>
          <p:spPr>
            <a:xfrm>
              <a:off x="7862777" y="3146137"/>
              <a:ext cx="943440" cy="726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FFFFFF"/>
                  </a:solidFill>
                  <a:latin typeface="Disket Mono"/>
                </a:rPr>
                <a:t>Rain</a:t>
              </a:r>
            </a:p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FFFFFF"/>
                  </a:solidFill>
                  <a:latin typeface="Disket Mono"/>
                </a:rPr>
                <a:t>43.9%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149587"/>
              <a:ext cx="943440" cy="726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FFFFFF"/>
                  </a:solidFill>
                  <a:latin typeface="Disket Mono"/>
                </a:rPr>
                <a:t>Sun</a:t>
              </a:r>
            </a:p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FFFFFF"/>
                  </a:solidFill>
                  <a:latin typeface="Disket Mono"/>
                </a:rPr>
                <a:t>43.8%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18664" y="473005"/>
              <a:ext cx="754752" cy="726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FFFFFF"/>
                  </a:solidFill>
                  <a:latin typeface="Disket Mono"/>
                </a:rPr>
                <a:t>Fog</a:t>
              </a:r>
            </a:p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FFFFFF"/>
                  </a:solidFill>
                  <a:latin typeface="Disket Mono"/>
                </a:rPr>
                <a:t>6.9%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73984" y="-38100"/>
              <a:ext cx="1321356" cy="726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FFFFFF"/>
                  </a:solidFill>
                  <a:latin typeface="Disket Mono"/>
                </a:rPr>
                <a:t>Drizzle</a:t>
              </a:r>
            </a:p>
            <a:p>
              <a:pPr marL="0" lvl="0" indent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u="none">
                  <a:solidFill>
                    <a:srgbClr val="FFFFFF"/>
                  </a:solidFill>
                  <a:latin typeface="Disket Mono"/>
                </a:rPr>
                <a:t>3.6%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848739" y="809869"/>
              <a:ext cx="6991843" cy="6991843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355525" cy="2469441"/>
              </a:xfrm>
              <a:custGeom>
                <a:avLst/>
                <a:gdLst/>
                <a:ahLst/>
                <a:cxnLst/>
                <a:rect l="l" t="t" r="r" b="b"/>
                <a:pathLst>
                  <a:path w="1355525" h="2469441">
                    <a:moveTo>
                      <a:pt x="0" y="0"/>
                    </a:moveTo>
                    <a:cubicBezTo>
                      <a:pt x="619720" y="0"/>
                      <a:pt x="1148947" y="447277"/>
                      <a:pt x="1252236" y="1058328"/>
                    </a:cubicBezTo>
                    <a:cubicBezTo>
                      <a:pt x="1355525" y="1669380"/>
                      <a:pt x="1002711" y="2265752"/>
                      <a:pt x="417422" y="2469441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63D8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-135458" y="318656"/>
                <a:ext cx="1882305" cy="2360723"/>
              </a:xfrm>
              <a:custGeom>
                <a:avLst/>
                <a:gdLst/>
                <a:ahLst/>
                <a:cxnLst/>
                <a:rect l="l" t="t" r="r" b="b"/>
                <a:pathLst>
                  <a:path w="1882305" h="2360723">
                    <a:moveTo>
                      <a:pt x="1882305" y="2128424"/>
                    </a:moveTo>
                    <a:cubicBezTo>
                      <a:pt x="1308884" y="2360723"/>
                      <a:pt x="651508" y="2146013"/>
                      <a:pt x="325754" y="1620030"/>
                    </a:cubicBezTo>
                    <a:cubicBezTo>
                      <a:pt x="0" y="1094046"/>
                      <a:pt x="100670" y="409861"/>
                      <a:pt x="564123" y="0"/>
                    </a:cubicBezTo>
                    <a:lnTo>
                      <a:pt x="1405458" y="951344"/>
                    </a:lnTo>
                    <a:close/>
                  </a:path>
                </a:pathLst>
              </a:custGeom>
              <a:solidFill>
                <a:srgbClr val="00ED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382169" y="52939"/>
                <a:ext cx="887831" cy="1217061"/>
              </a:xfrm>
              <a:custGeom>
                <a:avLst/>
                <a:gdLst/>
                <a:ahLst/>
                <a:cxnLst/>
                <a:rect l="l" t="t" r="r" b="b"/>
                <a:pathLst>
                  <a:path w="887831" h="1217061">
                    <a:moveTo>
                      <a:pt x="0" y="308955"/>
                    </a:moveTo>
                    <a:cubicBezTo>
                      <a:pt x="147338" y="164907"/>
                      <a:pt x="327513" y="58872"/>
                      <a:pt x="524979" y="0"/>
                    </a:cubicBezTo>
                    <a:lnTo>
                      <a:pt x="887831" y="1217061"/>
                    </a:lnTo>
                    <a:close/>
                  </a:path>
                </a:pathLst>
              </a:custGeom>
              <a:solidFill>
                <a:srgbClr val="8488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846773" y="2426"/>
                <a:ext cx="423227" cy="1267574"/>
              </a:xfrm>
              <a:custGeom>
                <a:avLst/>
                <a:gdLst/>
                <a:ahLst/>
                <a:cxnLst/>
                <a:rect l="l" t="t" r="r" b="b"/>
                <a:pathLst>
                  <a:path w="423227" h="1267574">
                    <a:moveTo>
                      <a:pt x="0" y="70169"/>
                    </a:moveTo>
                    <a:cubicBezTo>
                      <a:pt x="111112" y="30896"/>
                      <a:pt x="227148" y="7280"/>
                      <a:pt x="344771" y="0"/>
                    </a:cubicBezTo>
                    <a:lnTo>
                      <a:pt x="423227" y="1267574"/>
                    </a:lnTo>
                    <a:close/>
                  </a:path>
                </a:pathLst>
              </a:custGeom>
              <a:solidFill>
                <a:srgbClr val="CB34A5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128290" y="0"/>
                <a:ext cx="14171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41710" h="1270000">
                    <a:moveTo>
                      <a:pt x="0" y="7931"/>
                    </a:moveTo>
                    <a:cubicBezTo>
                      <a:pt x="47010" y="2653"/>
                      <a:pt x="94278" y="5"/>
                      <a:pt x="141583" y="0"/>
                    </a:cubicBezTo>
                    <a:lnTo>
                      <a:pt x="141710" y="12700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1415803" y="2271275"/>
            <a:ext cx="7086600" cy="262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999" dirty="0">
                <a:solidFill>
                  <a:srgbClr val="FF63D8"/>
                </a:solidFill>
                <a:latin typeface="Arcade Gamer"/>
              </a:rPr>
              <a:t>TARGET CLASS DISTRIBUTION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1435" y="661978"/>
            <a:ext cx="744368" cy="331244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 flipH="1">
            <a:off x="1415803" y="5189080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20"/>
          <p:cNvSpPr txBox="1"/>
          <p:nvPr/>
        </p:nvSpPr>
        <p:spPr>
          <a:xfrm>
            <a:off x="1943305" y="5086350"/>
            <a:ext cx="6559098" cy="334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dalam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paparan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Disket Mono Bold"/>
              </a:rPr>
              <a:t>pie chart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ini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diketahui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bahwa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laporan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cuaca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wilayah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seattle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dari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1-1-2012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hingga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31-12-2015,lebih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sering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terjadi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cuaca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cerah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dan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hujan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  <a:p>
            <a:pPr>
              <a:lnSpc>
                <a:spcPts val="3360"/>
              </a:lnSpc>
            </a:pPr>
            <a:endParaRPr lang="en-US" sz="2400" dirty="0">
              <a:solidFill>
                <a:srgbClr val="FFFFFF"/>
              </a:solidFill>
              <a:latin typeface="Disket Mono"/>
            </a:endParaRPr>
          </a:p>
          <a:p>
            <a:pPr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sebagian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kecil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ada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cuaca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berkabut,gerimis,dan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bersalju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790858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2232441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>
            <a:off x="2674023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3115605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3557187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TextBox 26"/>
          <p:cNvSpPr txBox="1"/>
          <p:nvPr/>
        </p:nvSpPr>
        <p:spPr>
          <a:xfrm>
            <a:off x="15664300" y="661011"/>
            <a:ext cx="1952265" cy="64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DATA SCIENCE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27910" y="692023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TOTAL DATA = 1461</a:t>
            </a:r>
          </a:p>
        </p:txBody>
      </p:sp>
      <p:sp>
        <p:nvSpPr>
          <p:cNvPr id="28" name="Freeform 28"/>
          <p:cNvSpPr/>
          <p:nvPr/>
        </p:nvSpPr>
        <p:spPr>
          <a:xfrm>
            <a:off x="1402123" y="8730615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Freeform 29"/>
          <p:cNvSpPr/>
          <p:nvPr/>
        </p:nvSpPr>
        <p:spPr>
          <a:xfrm>
            <a:off x="16021038" y="8647278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Freeform 30"/>
          <p:cNvSpPr/>
          <p:nvPr/>
        </p:nvSpPr>
        <p:spPr>
          <a:xfrm>
            <a:off x="16672024" y="8607770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73162" y="7420732"/>
            <a:ext cx="11986138" cy="1837568"/>
            <a:chOff x="0" y="0"/>
            <a:chExt cx="3156843" cy="483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6843" cy="483969"/>
            </a:xfrm>
            <a:custGeom>
              <a:avLst/>
              <a:gdLst/>
              <a:ahLst/>
              <a:cxnLst/>
              <a:rect l="l" t="t" r="r" b="b"/>
              <a:pathLst>
                <a:path w="3156843" h="483969">
                  <a:moveTo>
                    <a:pt x="31649" y="0"/>
                  </a:moveTo>
                  <a:lnTo>
                    <a:pt x="3125194" y="0"/>
                  </a:lnTo>
                  <a:cubicBezTo>
                    <a:pt x="3142673" y="0"/>
                    <a:pt x="3156843" y="14170"/>
                    <a:pt x="3156843" y="31649"/>
                  </a:cubicBezTo>
                  <a:lnTo>
                    <a:pt x="3156843" y="452319"/>
                  </a:lnTo>
                  <a:cubicBezTo>
                    <a:pt x="3156843" y="469799"/>
                    <a:pt x="3142673" y="483969"/>
                    <a:pt x="3125194" y="483969"/>
                  </a:cubicBezTo>
                  <a:lnTo>
                    <a:pt x="31649" y="483969"/>
                  </a:lnTo>
                  <a:cubicBezTo>
                    <a:pt x="23255" y="483969"/>
                    <a:pt x="15205" y="480634"/>
                    <a:pt x="9270" y="474699"/>
                  </a:cubicBezTo>
                  <a:cubicBezTo>
                    <a:pt x="3334" y="468763"/>
                    <a:pt x="0" y="460713"/>
                    <a:pt x="0" y="452319"/>
                  </a:cubicBezTo>
                  <a:lnTo>
                    <a:pt x="0" y="31649"/>
                  </a:lnTo>
                  <a:cubicBezTo>
                    <a:pt x="0" y="14170"/>
                    <a:pt x="14170" y="0"/>
                    <a:pt x="3164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156843" cy="5411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relasI ANTAR NILAI TARGET (tEMPERATURE &amp; PRECIPITATION)</a:t>
              </a: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5731468" y="818285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323395" y="9455582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0" y="9735035"/>
            <a:ext cx="21945600" cy="1103930"/>
            <a:chOff x="0" y="0"/>
            <a:chExt cx="29260800" cy="14719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97536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-185970" y="-2970876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323395" y="8370436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323395" y="7827863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84845" y="4884451"/>
            <a:ext cx="2472466" cy="2943412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252531" y="1028700"/>
            <a:ext cx="6006769" cy="600676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1"/>
              <a:stretch>
                <a:fillRect l="-17166" r="-171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23395" y="8913009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351108" y="2754804"/>
            <a:ext cx="1539939" cy="164439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594969" y="8496180"/>
            <a:ext cx="3052218" cy="717550"/>
            <a:chOff x="0" y="0"/>
            <a:chExt cx="803876" cy="1889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latin typeface="Arcade Gamer"/>
                </a:rPr>
                <a:t>ke halaman agenda</a:t>
              </a:r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966031" y="1028700"/>
            <a:ext cx="6006769" cy="6006769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3"/>
              <a:stretch>
                <a:fillRect l="-16711" r="-16711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6499951" y="357106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7150936" y="346174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8"/>
                </a:lnTo>
                <a:lnTo>
                  <a:pt x="0" y="5477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549787" y="440443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66864" y="7420732"/>
            <a:ext cx="11092436" cy="2159965"/>
            <a:chOff x="0" y="0"/>
            <a:chExt cx="2921465" cy="5688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1465" cy="568880"/>
            </a:xfrm>
            <a:custGeom>
              <a:avLst/>
              <a:gdLst/>
              <a:ahLst/>
              <a:cxnLst/>
              <a:rect l="l" t="t" r="r" b="b"/>
              <a:pathLst>
                <a:path w="2921465" h="568880">
                  <a:moveTo>
                    <a:pt x="34199" y="0"/>
                  </a:moveTo>
                  <a:lnTo>
                    <a:pt x="2887265" y="0"/>
                  </a:lnTo>
                  <a:cubicBezTo>
                    <a:pt x="2896335" y="0"/>
                    <a:pt x="2905034" y="3603"/>
                    <a:pt x="2911448" y="10017"/>
                  </a:cubicBezTo>
                  <a:cubicBezTo>
                    <a:pt x="2917861" y="16430"/>
                    <a:pt x="2921465" y="25129"/>
                    <a:pt x="2921465" y="34199"/>
                  </a:cubicBezTo>
                  <a:lnTo>
                    <a:pt x="2921465" y="534680"/>
                  </a:lnTo>
                  <a:cubicBezTo>
                    <a:pt x="2921465" y="553568"/>
                    <a:pt x="2906153" y="568880"/>
                    <a:pt x="2887265" y="568880"/>
                  </a:cubicBezTo>
                  <a:lnTo>
                    <a:pt x="34199" y="568880"/>
                  </a:lnTo>
                  <a:cubicBezTo>
                    <a:pt x="15312" y="568880"/>
                    <a:pt x="0" y="553568"/>
                    <a:pt x="0" y="534680"/>
                  </a:cubicBezTo>
                  <a:lnTo>
                    <a:pt x="0" y="34199"/>
                  </a:lnTo>
                  <a:cubicBezTo>
                    <a:pt x="0" y="15312"/>
                    <a:pt x="15312" y="0"/>
                    <a:pt x="3419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921465" cy="62603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penghitungan jumlah data pengendapan dan kecepatan angin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FFFFFF"/>
                </a:solidFill>
                <a:latin typeface="Disket Mono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6693493" y="818285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323395" y="9455582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0" y="9735035"/>
            <a:ext cx="21945600" cy="1103930"/>
            <a:chOff x="0" y="0"/>
            <a:chExt cx="29260800" cy="14719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97536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-185970" y="-2970876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323395" y="8370436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323395" y="7827863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84845" y="4884451"/>
            <a:ext cx="2472466" cy="2943412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1323395" y="8913009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351108" y="2754804"/>
            <a:ext cx="1539939" cy="164439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594969" y="8496180"/>
            <a:ext cx="3052218" cy="717550"/>
            <a:chOff x="0" y="0"/>
            <a:chExt cx="803876" cy="1889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latin typeface="Arcade Gamer"/>
                </a:rPr>
                <a:t>ke halaman agenda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252531" y="1028700"/>
            <a:ext cx="6006769" cy="600676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t="-3877" b="-387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966031" y="1028700"/>
            <a:ext cx="6006769" cy="6006769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3"/>
              <a:stretch>
                <a:fillRect t="-4858" b="-4858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6499951" y="357106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7150936" y="346174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8"/>
                </a:lnTo>
                <a:lnTo>
                  <a:pt x="0" y="5477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549787" y="440443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66864" y="7420732"/>
            <a:ext cx="11092436" cy="1837568"/>
            <a:chOff x="0" y="0"/>
            <a:chExt cx="2921465" cy="483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1465" cy="483969"/>
            </a:xfrm>
            <a:custGeom>
              <a:avLst/>
              <a:gdLst/>
              <a:ahLst/>
              <a:cxnLst/>
              <a:rect l="l" t="t" r="r" b="b"/>
              <a:pathLst>
                <a:path w="2921465" h="483969">
                  <a:moveTo>
                    <a:pt x="34199" y="0"/>
                  </a:moveTo>
                  <a:lnTo>
                    <a:pt x="2887265" y="0"/>
                  </a:lnTo>
                  <a:cubicBezTo>
                    <a:pt x="2896335" y="0"/>
                    <a:pt x="2905034" y="3603"/>
                    <a:pt x="2911448" y="10017"/>
                  </a:cubicBezTo>
                  <a:cubicBezTo>
                    <a:pt x="2917861" y="16430"/>
                    <a:pt x="2921465" y="25129"/>
                    <a:pt x="2921465" y="34199"/>
                  </a:cubicBezTo>
                  <a:lnTo>
                    <a:pt x="2921465" y="449769"/>
                  </a:lnTo>
                  <a:cubicBezTo>
                    <a:pt x="2921465" y="468657"/>
                    <a:pt x="2906153" y="483969"/>
                    <a:pt x="2887265" y="483969"/>
                  </a:cubicBezTo>
                  <a:lnTo>
                    <a:pt x="34199" y="483969"/>
                  </a:lnTo>
                  <a:cubicBezTo>
                    <a:pt x="25129" y="483969"/>
                    <a:pt x="16430" y="480366"/>
                    <a:pt x="10017" y="473952"/>
                  </a:cubicBezTo>
                  <a:cubicBezTo>
                    <a:pt x="3603" y="467538"/>
                    <a:pt x="0" y="458840"/>
                    <a:pt x="0" y="449769"/>
                  </a:cubicBezTo>
                  <a:lnTo>
                    <a:pt x="0" y="34199"/>
                  </a:lnTo>
                  <a:cubicBezTo>
                    <a:pt x="0" y="15312"/>
                    <a:pt x="15312" y="0"/>
                    <a:pt x="3419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921465" cy="5411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penghitungan jumlah data Temperatur maximal dengan temperatur minimal</a:t>
              </a: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6693493" y="818285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323395" y="9455582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0" y="9735035"/>
            <a:ext cx="21945600" cy="1103930"/>
            <a:chOff x="0" y="0"/>
            <a:chExt cx="29260800" cy="14719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97536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-185970" y="-2970876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323395" y="8370436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323395" y="7827863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84845" y="4884451"/>
            <a:ext cx="2472466" cy="2943412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1323395" y="8913009"/>
            <a:ext cx="3595364" cy="542573"/>
          </a:xfrm>
          <a:custGeom>
            <a:avLst/>
            <a:gdLst/>
            <a:ahLst/>
            <a:cxnLst/>
            <a:rect l="l" t="t" r="r" b="b"/>
            <a:pathLst>
              <a:path w="3595364" h="542573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351108" y="2754804"/>
            <a:ext cx="1539939" cy="164439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594969" y="8496180"/>
            <a:ext cx="3052218" cy="717550"/>
            <a:chOff x="0" y="0"/>
            <a:chExt cx="803876" cy="1889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3876" cy="188984"/>
            </a:xfrm>
            <a:custGeom>
              <a:avLst/>
              <a:gdLst/>
              <a:ahLst/>
              <a:cxnLst/>
              <a:rect l="l" t="t" r="r" b="b"/>
              <a:pathLst>
                <a:path w="803876" h="188984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latin typeface="Arcade Gamer"/>
                </a:rPr>
                <a:t>ke halaman agenda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252531" y="1028700"/>
            <a:ext cx="6006769" cy="600676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t="-5138" b="-5138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966031" y="1028700"/>
            <a:ext cx="6006769" cy="6006769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3"/>
              <a:stretch>
                <a:fillRect t="-5942" b="-5942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6499951" y="357106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7150936" y="346174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8"/>
                </a:lnTo>
                <a:lnTo>
                  <a:pt x="0" y="5477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549787" y="440443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19050" y="1843886"/>
            <a:ext cx="12849901" cy="369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dirty="0">
                <a:solidFill>
                  <a:srgbClr val="FF63D8"/>
                </a:solidFill>
                <a:latin typeface="Arcade Gamer"/>
              </a:rPr>
              <a:t>RATIO DATA TRAINING DAN DATA TEST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Freeform 28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Freeform 29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Freeform 30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Freeform 31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2" name="Freeform 32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429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3" name="Freeform 33"/>
          <p:cNvSpPr/>
          <p:nvPr/>
        </p:nvSpPr>
        <p:spPr>
          <a:xfrm>
            <a:off x="820545" y="440443"/>
            <a:ext cx="2270230" cy="974135"/>
          </a:xfrm>
          <a:custGeom>
            <a:avLst/>
            <a:gdLst/>
            <a:ahLst/>
            <a:cxnLst/>
            <a:rect l="l" t="t" r="r" b="b"/>
            <a:pathLst>
              <a:path w="2270230" h="974135">
                <a:moveTo>
                  <a:pt x="0" y="0"/>
                </a:moveTo>
                <a:lnTo>
                  <a:pt x="2270230" y="0"/>
                </a:lnTo>
                <a:lnTo>
                  <a:pt x="2270230" y="974135"/>
                </a:lnTo>
                <a:lnTo>
                  <a:pt x="0" y="974135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4" name="TextBox 34"/>
          <p:cNvSpPr txBox="1"/>
          <p:nvPr/>
        </p:nvSpPr>
        <p:spPr>
          <a:xfrm>
            <a:off x="13866826" y="661011"/>
            <a:ext cx="374973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999">
                <a:solidFill>
                  <a:srgbClr val="FF63D8"/>
                </a:solidFill>
                <a:latin typeface="Arcade Gamer"/>
              </a:rPr>
              <a:t>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45468" y="8641121"/>
            <a:ext cx="2292434" cy="1087864"/>
          </a:xfrm>
          <a:custGeom>
            <a:avLst/>
            <a:gdLst/>
            <a:ahLst/>
            <a:cxnLst/>
            <a:rect l="l" t="t" r="r" b="b"/>
            <a:pathLst>
              <a:path w="2292434" h="1087864">
                <a:moveTo>
                  <a:pt x="0" y="0"/>
                </a:moveTo>
                <a:lnTo>
                  <a:pt x="2292434" y="0"/>
                </a:lnTo>
                <a:lnTo>
                  <a:pt x="2292434" y="1087864"/>
                </a:lnTo>
                <a:lnTo>
                  <a:pt x="0" y="108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flipH="1">
            <a:off x="9924198" y="8776755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843781" y="0"/>
                </a:moveTo>
                <a:lnTo>
                  <a:pt x="0" y="0"/>
                </a:lnTo>
                <a:lnTo>
                  <a:pt x="0" y="963090"/>
                </a:lnTo>
                <a:lnTo>
                  <a:pt x="843781" y="963090"/>
                </a:lnTo>
                <a:lnTo>
                  <a:pt x="8437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29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0807632" y="3146459"/>
            <a:ext cx="6451668" cy="10752781"/>
          </a:xfrm>
          <a:custGeom>
            <a:avLst/>
            <a:gdLst/>
            <a:ahLst/>
            <a:cxnLst/>
            <a:rect l="l" t="t" r="r" b="b"/>
            <a:pathLst>
              <a:path w="6451668" h="10752781">
                <a:moveTo>
                  <a:pt x="0" y="0"/>
                </a:moveTo>
                <a:lnTo>
                  <a:pt x="6451668" y="0"/>
                </a:lnTo>
                <a:lnTo>
                  <a:pt x="6451668" y="10752781"/>
                </a:lnTo>
                <a:lnTo>
                  <a:pt x="0" y="10752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flipH="1">
            <a:off x="5460016" y="8776755"/>
            <a:ext cx="819103" cy="481545"/>
          </a:xfrm>
          <a:custGeom>
            <a:avLst/>
            <a:gdLst/>
            <a:ahLst/>
            <a:cxnLst/>
            <a:rect l="l" t="t" r="r" b="b"/>
            <a:pathLst>
              <a:path w="819103" h="481545">
                <a:moveTo>
                  <a:pt x="819102" y="0"/>
                </a:moveTo>
                <a:lnTo>
                  <a:pt x="0" y="0"/>
                </a:lnTo>
                <a:lnTo>
                  <a:pt x="0" y="481545"/>
                </a:lnTo>
                <a:lnTo>
                  <a:pt x="819102" y="481545"/>
                </a:lnTo>
                <a:lnTo>
                  <a:pt x="81910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9924198" y="9073834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50460" y="3353697"/>
            <a:ext cx="5966012" cy="3579607"/>
            <a:chOff x="0" y="0"/>
            <a:chExt cx="6350000" cy="381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4"/>
              <a:stretch>
                <a:fillRect l="-13790" r="-13790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6527434" y="6182677"/>
            <a:ext cx="978075" cy="934061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2153590" y="3146459"/>
            <a:ext cx="7519005" cy="4984095"/>
          </a:xfrm>
          <a:custGeom>
            <a:avLst/>
            <a:gdLst/>
            <a:ahLst/>
            <a:cxnLst/>
            <a:rect l="l" t="t" r="r" b="b"/>
            <a:pathLst>
              <a:path w="1980314" h="1312684">
                <a:moveTo>
                  <a:pt x="50453" y="0"/>
                </a:moveTo>
                <a:lnTo>
                  <a:pt x="1929861" y="0"/>
                </a:lnTo>
                <a:cubicBezTo>
                  <a:pt x="1957726" y="0"/>
                  <a:pt x="1980314" y="22588"/>
                  <a:pt x="1980314" y="50453"/>
                </a:cubicBezTo>
                <a:lnTo>
                  <a:pt x="1980314" y="1262231"/>
                </a:lnTo>
                <a:cubicBezTo>
                  <a:pt x="1980314" y="1290095"/>
                  <a:pt x="1957726" y="1312684"/>
                  <a:pt x="1929861" y="1312684"/>
                </a:cubicBezTo>
                <a:lnTo>
                  <a:pt x="50453" y="1312684"/>
                </a:lnTo>
                <a:cubicBezTo>
                  <a:pt x="22588" y="1312684"/>
                  <a:pt x="0" y="1290095"/>
                  <a:pt x="0" y="1262231"/>
                </a:cubicBezTo>
                <a:lnTo>
                  <a:pt x="0" y="50453"/>
                </a:lnTo>
                <a:cubicBezTo>
                  <a:pt x="0" y="22588"/>
                  <a:pt x="22588" y="0"/>
                  <a:pt x="50453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2153590" y="2965633"/>
            <a:ext cx="7519005" cy="5164921"/>
          </a:xfrm>
          <a:prstGeom prst="rect">
            <a:avLst/>
          </a:prstGeom>
        </p:spPr>
        <p:txBody>
          <a:bodyPr lIns="254000" tIns="254000" rIns="254000" bIns="254000" rtlCol="0" anchor="t"/>
          <a:lstStyle/>
          <a:p>
            <a:pPr algn="just">
              <a:lnSpc>
                <a:spcPts val="2869"/>
              </a:lnSpc>
            </a:pPr>
            <a:endParaRPr dirty="0"/>
          </a:p>
          <a:p>
            <a:pPr algn="just">
              <a:lnSpc>
                <a:spcPts val="2869"/>
              </a:lnSpc>
            </a:pPr>
            <a:r>
              <a:rPr lang="en-US" sz="2049" dirty="0">
                <a:solidFill>
                  <a:srgbClr val="FFFFFF"/>
                </a:solidFill>
                <a:latin typeface="Disket Mono"/>
              </a:rPr>
              <a:t>  data training dan data testing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merupakan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bagian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dari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proses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analisa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data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dimana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dari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data set yang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tersedia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dipisah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menjadi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2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bagian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yakni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:</a:t>
            </a:r>
          </a:p>
          <a:p>
            <a:pPr marL="442594" lvl="1" indent="-221297" algn="just">
              <a:lnSpc>
                <a:spcPts val="2869"/>
              </a:lnSpc>
              <a:buFont typeface="Arial"/>
              <a:buChar char="•"/>
            </a:pPr>
            <a:r>
              <a:rPr lang="en-US" sz="2049" dirty="0">
                <a:solidFill>
                  <a:srgbClr val="FFFFFF"/>
                </a:solidFill>
                <a:latin typeface="Disket Mono"/>
              </a:rPr>
              <a:t>Data training</a:t>
            </a:r>
          </a:p>
          <a:p>
            <a:pPr marL="442594" lvl="1" indent="-221297" algn="just">
              <a:lnSpc>
                <a:spcPts val="2869"/>
              </a:lnSpc>
              <a:buFont typeface="Arial"/>
              <a:buChar char="•"/>
            </a:pPr>
            <a:r>
              <a:rPr lang="en-US" sz="2049" dirty="0">
                <a:solidFill>
                  <a:srgbClr val="FFFFFF"/>
                </a:solidFill>
                <a:latin typeface="Disket Mono"/>
              </a:rPr>
              <a:t>data test</a:t>
            </a:r>
          </a:p>
          <a:p>
            <a:pPr algn="just">
              <a:lnSpc>
                <a:spcPts val="2869"/>
              </a:lnSpc>
            </a:pPr>
            <a:r>
              <a:rPr lang="en-US" sz="2049" dirty="0">
                <a:solidFill>
                  <a:srgbClr val="FFFFFF"/>
                </a:solidFill>
                <a:latin typeface="Disket Mono"/>
              </a:rPr>
              <a:t>    </a:t>
            </a:r>
          </a:p>
          <a:p>
            <a:pPr algn="just">
              <a:lnSpc>
                <a:spcPts val="2869"/>
              </a:lnSpc>
            </a:pPr>
            <a:r>
              <a:rPr lang="en-US" sz="2049" dirty="0">
                <a:solidFill>
                  <a:srgbClr val="FFFFFF"/>
                </a:solidFill>
                <a:latin typeface="Disket Mono"/>
              </a:rPr>
              <a:t>  PADA KALI INI DATASET DIPECAH MENJADI 2 BAGIAN DENGAN RASIO 70:30</a:t>
            </a:r>
          </a:p>
          <a:p>
            <a:pPr>
              <a:lnSpc>
                <a:spcPts val="2869"/>
              </a:lnSpc>
            </a:pPr>
            <a:endParaRPr lang="en-US" sz="2049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57727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6" name="Group 16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50114" y="1204078"/>
            <a:ext cx="15987772" cy="1785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4"/>
              </a:lnSpc>
            </a:pPr>
            <a:r>
              <a:rPr lang="en-US" sz="6075" dirty="0">
                <a:solidFill>
                  <a:srgbClr val="FF63D8"/>
                </a:solidFill>
                <a:latin typeface="Arcade Gamer"/>
              </a:rPr>
              <a:t>RASIO DATA TRAINING DAN</a:t>
            </a:r>
          </a:p>
          <a:p>
            <a:pPr algn="ctr">
              <a:lnSpc>
                <a:spcPts val="6804"/>
              </a:lnSpc>
            </a:pPr>
            <a:r>
              <a:rPr lang="en-US" sz="6075" dirty="0">
                <a:solidFill>
                  <a:srgbClr val="FF63D8"/>
                </a:solidFill>
                <a:latin typeface="Arcade Gamer"/>
              </a:rPr>
              <a:t>DATA TESTING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>
            <a:off x="16527434" y="58540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8"/>
                </a:lnTo>
                <a:lnTo>
                  <a:pt x="0" y="54776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17178420" y="545893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 flipH="1">
            <a:off x="-656578" y="6045538"/>
            <a:ext cx="3416121" cy="3620167"/>
          </a:xfrm>
          <a:custGeom>
            <a:avLst/>
            <a:gdLst/>
            <a:ahLst/>
            <a:cxnLst/>
            <a:rect l="l" t="t" r="r" b="b"/>
            <a:pathLst>
              <a:path w="3416121" h="3620167">
                <a:moveTo>
                  <a:pt x="3416121" y="0"/>
                </a:moveTo>
                <a:lnTo>
                  <a:pt x="0" y="0"/>
                </a:lnTo>
                <a:lnTo>
                  <a:pt x="0" y="3620166"/>
                </a:lnTo>
                <a:lnTo>
                  <a:pt x="3416121" y="3620166"/>
                </a:lnTo>
                <a:lnTo>
                  <a:pt x="3416121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1833932" y="7796399"/>
            <a:ext cx="2477393" cy="1869306"/>
          </a:xfrm>
          <a:custGeom>
            <a:avLst/>
            <a:gdLst/>
            <a:ahLst/>
            <a:cxnLst/>
            <a:rect l="l" t="t" r="r" b="b"/>
            <a:pathLst>
              <a:path w="2477393" h="1869306">
                <a:moveTo>
                  <a:pt x="0" y="0"/>
                </a:moveTo>
                <a:lnTo>
                  <a:pt x="2477393" y="0"/>
                </a:lnTo>
                <a:lnTo>
                  <a:pt x="2477393" y="1869305"/>
                </a:lnTo>
                <a:lnTo>
                  <a:pt x="0" y="186930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-532733" y="8359525"/>
            <a:ext cx="4006651" cy="1442394"/>
          </a:xfrm>
          <a:custGeom>
            <a:avLst/>
            <a:gdLst/>
            <a:ahLst/>
            <a:cxnLst/>
            <a:rect l="l" t="t" r="r" b="b"/>
            <a:pathLst>
              <a:path w="4006651" h="1442394">
                <a:moveTo>
                  <a:pt x="0" y="0"/>
                </a:moveTo>
                <a:lnTo>
                  <a:pt x="4006651" y="0"/>
                </a:lnTo>
                <a:lnTo>
                  <a:pt x="4006651" y="1442394"/>
                </a:lnTo>
                <a:lnTo>
                  <a:pt x="0" y="144239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3" grpId="0" animBg="1"/>
      <p:bldP spid="20" grpId="0"/>
      <p:bldP spid="21" grpId="0" animBg="1"/>
      <p:bldP spid="22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671435" y="1690845"/>
            <a:ext cx="16945130" cy="7923759"/>
            <a:chOff x="0" y="0"/>
            <a:chExt cx="4462915" cy="2086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2915" cy="2086916"/>
            </a:xfrm>
            <a:custGeom>
              <a:avLst/>
              <a:gdLst/>
              <a:ahLst/>
              <a:cxnLst/>
              <a:rect l="l" t="t" r="r" b="b"/>
              <a:pathLst>
                <a:path w="4462915" h="2086916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1435" y="661978"/>
            <a:ext cx="744368" cy="331244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flipH="1">
            <a:off x="1415803" y="6236584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790858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2232441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2674023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3115605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3557187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15664300" y="661011"/>
            <a:ext cx="1952265" cy="64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DATA SCIENCE</a:t>
            </a:r>
          </a:p>
        </p:txBody>
      </p:sp>
      <p:sp>
        <p:nvSpPr>
          <p:cNvPr id="14" name="Freeform 14"/>
          <p:cNvSpPr/>
          <p:nvPr/>
        </p:nvSpPr>
        <p:spPr>
          <a:xfrm>
            <a:off x="9379270" y="1825127"/>
            <a:ext cx="7710963" cy="7710963"/>
          </a:xfrm>
          <a:custGeom>
            <a:avLst/>
            <a:gdLst/>
            <a:ahLst/>
            <a:cxnLst/>
            <a:rect l="l" t="t" r="r" b="b"/>
            <a:pathLst>
              <a:path w="7710963" h="7710963">
                <a:moveTo>
                  <a:pt x="0" y="0"/>
                </a:moveTo>
                <a:lnTo>
                  <a:pt x="7710963" y="0"/>
                </a:lnTo>
                <a:lnTo>
                  <a:pt x="771096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1415803" y="2271275"/>
            <a:ext cx="7086600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6000" dirty="0">
                <a:solidFill>
                  <a:srgbClr val="FF63D8"/>
                </a:solidFill>
                <a:latin typeface="Arcade Gamer"/>
              </a:rPr>
              <a:t>RATIO DATA TRAINING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305" y="6133854"/>
            <a:ext cx="6559098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Disket Mono"/>
              </a:rPr>
              <a:t>Data training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ini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diambil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dari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70%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dari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total dataset yang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digunakan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saat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ini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627910" y="692023"/>
            <a:ext cx="4244462" cy="64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RATIO DATA TRAINING 70%</a:t>
            </a:r>
          </a:p>
        </p:txBody>
      </p:sp>
      <p:sp>
        <p:nvSpPr>
          <p:cNvPr id="18" name="Freeform 18"/>
          <p:cNvSpPr/>
          <p:nvPr/>
        </p:nvSpPr>
        <p:spPr>
          <a:xfrm>
            <a:off x="1402123" y="8730615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16021038" y="8647278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6672024" y="8607770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671435" y="1690845"/>
            <a:ext cx="16945130" cy="7923759"/>
            <a:chOff x="0" y="0"/>
            <a:chExt cx="4462915" cy="2086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2915" cy="2086916"/>
            </a:xfrm>
            <a:custGeom>
              <a:avLst/>
              <a:gdLst/>
              <a:ahLst/>
              <a:cxnLst/>
              <a:rect l="l" t="t" r="r" b="b"/>
              <a:pathLst>
                <a:path w="4462915" h="2086916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1435" y="661978"/>
            <a:ext cx="744368" cy="331244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flipH="1">
            <a:off x="1415803" y="6236584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790858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2232441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2674023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3115605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3557187" y="661978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15664300" y="661011"/>
            <a:ext cx="1952265" cy="64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DATA SCIENCE</a:t>
            </a:r>
          </a:p>
        </p:txBody>
      </p:sp>
      <p:sp>
        <p:nvSpPr>
          <p:cNvPr id="14" name="Freeform 14"/>
          <p:cNvSpPr/>
          <p:nvPr/>
        </p:nvSpPr>
        <p:spPr>
          <a:xfrm>
            <a:off x="9337790" y="1686860"/>
            <a:ext cx="7710963" cy="7710963"/>
          </a:xfrm>
          <a:custGeom>
            <a:avLst/>
            <a:gdLst/>
            <a:ahLst/>
            <a:cxnLst/>
            <a:rect l="l" t="t" r="r" b="b"/>
            <a:pathLst>
              <a:path w="7710963" h="7710963">
                <a:moveTo>
                  <a:pt x="0" y="0"/>
                </a:moveTo>
                <a:lnTo>
                  <a:pt x="7710963" y="0"/>
                </a:lnTo>
                <a:lnTo>
                  <a:pt x="771096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1415803" y="2271275"/>
            <a:ext cx="7086600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6000" dirty="0">
                <a:solidFill>
                  <a:srgbClr val="FF63D8"/>
                </a:solidFill>
                <a:latin typeface="Arcade Gamer"/>
              </a:rPr>
              <a:t>RATIO DATA TEST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305" y="6133854"/>
            <a:ext cx="6559098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Disket Mono"/>
              </a:rPr>
              <a:t>Data training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ini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diambil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dari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30%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dari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total dataset yang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digunakan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saat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ini</a:t>
            </a:r>
            <a:endParaRPr lang="en-US" sz="2400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627910" y="692023"/>
            <a:ext cx="4244462" cy="64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RATIO DATA TESTING 30%</a:t>
            </a:r>
          </a:p>
        </p:txBody>
      </p:sp>
      <p:sp>
        <p:nvSpPr>
          <p:cNvPr id="18" name="Freeform 18"/>
          <p:cNvSpPr/>
          <p:nvPr/>
        </p:nvSpPr>
        <p:spPr>
          <a:xfrm>
            <a:off x="1402123" y="8730615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16021038" y="8647278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6672024" y="8607770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19050" y="1843886"/>
            <a:ext cx="12849901" cy="369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dirty="0">
                <a:solidFill>
                  <a:srgbClr val="FF63D8"/>
                </a:solidFill>
                <a:latin typeface="Arcade Gamer"/>
              </a:rPr>
              <a:t>MODELLING</a:t>
            </a:r>
          </a:p>
          <a:p>
            <a:pPr algn="ctr">
              <a:lnSpc>
                <a:spcPts val="9520"/>
              </a:lnSpc>
            </a:pPr>
            <a:r>
              <a:rPr lang="en-US" sz="8500" dirty="0">
                <a:solidFill>
                  <a:srgbClr val="FF63D8"/>
                </a:solidFill>
                <a:latin typeface="Arcade Gamer"/>
              </a:rPr>
              <a:t>(K-NEAREST NEIGHBORS)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Freeform 28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Freeform 29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Freeform 30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Freeform 31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2" name="Freeform 32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429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3" name="Freeform 33"/>
          <p:cNvSpPr/>
          <p:nvPr/>
        </p:nvSpPr>
        <p:spPr>
          <a:xfrm>
            <a:off x="820545" y="440443"/>
            <a:ext cx="2270230" cy="974135"/>
          </a:xfrm>
          <a:custGeom>
            <a:avLst/>
            <a:gdLst/>
            <a:ahLst/>
            <a:cxnLst/>
            <a:rect l="l" t="t" r="r" b="b"/>
            <a:pathLst>
              <a:path w="2270230" h="974135">
                <a:moveTo>
                  <a:pt x="0" y="0"/>
                </a:moveTo>
                <a:lnTo>
                  <a:pt x="2270230" y="0"/>
                </a:lnTo>
                <a:lnTo>
                  <a:pt x="2270230" y="974135"/>
                </a:lnTo>
                <a:lnTo>
                  <a:pt x="0" y="974135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4" name="TextBox 34"/>
          <p:cNvSpPr txBox="1"/>
          <p:nvPr/>
        </p:nvSpPr>
        <p:spPr>
          <a:xfrm>
            <a:off x="13866826" y="661011"/>
            <a:ext cx="374973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999">
                <a:solidFill>
                  <a:srgbClr val="FF63D8"/>
                </a:solidFill>
                <a:latin typeface="Arcade Gamer"/>
              </a:rPr>
              <a:t>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8" name="Freeform 8"/>
          <p:cNvSpPr/>
          <p:nvPr/>
        </p:nvSpPr>
        <p:spPr>
          <a:xfrm>
            <a:off x="8186164" y="2475210"/>
            <a:ext cx="9073136" cy="1472865"/>
          </a:xfrm>
          <a:custGeom>
            <a:avLst/>
            <a:gdLst/>
            <a:ahLst/>
            <a:cxnLst/>
            <a:rect l="l" t="t" r="r" b="b"/>
            <a:pathLst>
              <a:path w="2389632" h="387915">
                <a:moveTo>
                  <a:pt x="41811" y="0"/>
                </a:moveTo>
                <a:lnTo>
                  <a:pt x="2347822" y="0"/>
                </a:lnTo>
                <a:cubicBezTo>
                  <a:pt x="2370913" y="0"/>
                  <a:pt x="2389632" y="18719"/>
                  <a:pt x="2389632" y="41811"/>
                </a:cubicBezTo>
                <a:lnTo>
                  <a:pt x="2389632" y="346104"/>
                </a:lnTo>
                <a:cubicBezTo>
                  <a:pt x="2389632" y="369196"/>
                  <a:pt x="2370913" y="387915"/>
                  <a:pt x="2347822" y="387915"/>
                </a:cubicBezTo>
                <a:lnTo>
                  <a:pt x="41811" y="387915"/>
                </a:lnTo>
                <a:cubicBezTo>
                  <a:pt x="18719" y="387915"/>
                  <a:pt x="0" y="369196"/>
                  <a:pt x="0" y="346104"/>
                </a:cubicBezTo>
                <a:lnTo>
                  <a:pt x="0" y="41811"/>
                </a:lnTo>
                <a:cubicBezTo>
                  <a:pt x="0" y="18719"/>
                  <a:pt x="18719" y="0"/>
                  <a:pt x="41811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r>
              <a:rPr lang="en-US" dirty="0"/>
              <a:t>Z</a:t>
            </a:r>
            <a:endParaRPr lang="en-ID" dirty="0"/>
          </a:p>
        </p:txBody>
      </p:sp>
      <p:sp>
        <p:nvSpPr>
          <p:cNvPr id="9" name="TextBox 9"/>
          <p:cNvSpPr txBox="1"/>
          <p:nvPr/>
        </p:nvSpPr>
        <p:spPr>
          <a:xfrm>
            <a:off x="8186164" y="2258219"/>
            <a:ext cx="9073136" cy="168985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Disket Mono"/>
              </a:rPr>
              <a:t>    MENENTUKAN BATAS NILAI (K)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8712793" y="3054978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8186164" y="4675561"/>
            <a:ext cx="9073136" cy="1472865"/>
          </a:xfrm>
          <a:custGeom>
            <a:avLst/>
            <a:gdLst/>
            <a:ahLst/>
            <a:cxnLst/>
            <a:rect l="l" t="t" r="r" b="b"/>
            <a:pathLst>
              <a:path w="2389632" h="387915">
                <a:moveTo>
                  <a:pt x="41811" y="0"/>
                </a:moveTo>
                <a:lnTo>
                  <a:pt x="2347822" y="0"/>
                </a:lnTo>
                <a:cubicBezTo>
                  <a:pt x="2370913" y="0"/>
                  <a:pt x="2389632" y="18719"/>
                  <a:pt x="2389632" y="41811"/>
                </a:cubicBezTo>
                <a:lnTo>
                  <a:pt x="2389632" y="346104"/>
                </a:lnTo>
                <a:cubicBezTo>
                  <a:pt x="2389632" y="369196"/>
                  <a:pt x="2370913" y="387915"/>
                  <a:pt x="2347822" y="387915"/>
                </a:cubicBezTo>
                <a:lnTo>
                  <a:pt x="41811" y="387915"/>
                </a:lnTo>
                <a:cubicBezTo>
                  <a:pt x="18719" y="387915"/>
                  <a:pt x="0" y="369196"/>
                  <a:pt x="0" y="346104"/>
                </a:cubicBezTo>
                <a:lnTo>
                  <a:pt x="0" y="41811"/>
                </a:lnTo>
                <a:cubicBezTo>
                  <a:pt x="0" y="18719"/>
                  <a:pt x="18719" y="0"/>
                  <a:pt x="41811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8186164" y="4458570"/>
            <a:ext cx="9073136" cy="168985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Disket Mono"/>
              </a:rPr>
              <a:t>    MASUKKAN DATA TRAINING KEDALAM MODEL.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8712793" y="525532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8186164" y="6872325"/>
            <a:ext cx="9073136" cy="1472865"/>
          </a:xfrm>
          <a:custGeom>
            <a:avLst/>
            <a:gdLst/>
            <a:ahLst/>
            <a:cxnLst/>
            <a:rect l="l" t="t" r="r" b="b"/>
            <a:pathLst>
              <a:path w="2389632" h="387915">
                <a:moveTo>
                  <a:pt x="41811" y="0"/>
                </a:moveTo>
                <a:lnTo>
                  <a:pt x="2347822" y="0"/>
                </a:lnTo>
                <a:cubicBezTo>
                  <a:pt x="2370913" y="0"/>
                  <a:pt x="2389632" y="18719"/>
                  <a:pt x="2389632" y="41811"/>
                </a:cubicBezTo>
                <a:lnTo>
                  <a:pt x="2389632" y="346104"/>
                </a:lnTo>
                <a:cubicBezTo>
                  <a:pt x="2389632" y="369196"/>
                  <a:pt x="2370913" y="387915"/>
                  <a:pt x="2347822" y="387915"/>
                </a:cubicBezTo>
                <a:lnTo>
                  <a:pt x="41811" y="387915"/>
                </a:lnTo>
                <a:cubicBezTo>
                  <a:pt x="18719" y="387915"/>
                  <a:pt x="0" y="369196"/>
                  <a:pt x="0" y="346104"/>
                </a:cubicBezTo>
                <a:lnTo>
                  <a:pt x="0" y="41811"/>
                </a:lnTo>
                <a:cubicBezTo>
                  <a:pt x="0" y="18719"/>
                  <a:pt x="18719" y="0"/>
                  <a:pt x="41811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8186164" y="6655334"/>
            <a:ext cx="9073136" cy="168985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Disket Mono"/>
              </a:rPr>
              <a:t>    PREDIKSI (TEST AKURASI)</a:t>
            </a:r>
          </a:p>
        </p:txBody>
      </p:sp>
      <p:sp>
        <p:nvSpPr>
          <p:cNvPr id="18" name="Freeform 18"/>
          <p:cNvSpPr/>
          <p:nvPr/>
        </p:nvSpPr>
        <p:spPr>
          <a:xfrm flipH="1">
            <a:off x="8712793" y="7452093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6021038" y="1245826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6672024" y="1206318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505106" y="7608758"/>
            <a:ext cx="2238822" cy="2096351"/>
          </a:xfrm>
          <a:custGeom>
            <a:avLst/>
            <a:gdLst/>
            <a:ahLst/>
            <a:cxnLst/>
            <a:rect l="l" t="t" r="r" b="b"/>
            <a:pathLst>
              <a:path w="2238822" h="2096351">
                <a:moveTo>
                  <a:pt x="0" y="0"/>
                </a:moveTo>
                <a:lnTo>
                  <a:pt x="2238822" y="0"/>
                </a:lnTo>
                <a:lnTo>
                  <a:pt x="2238822" y="2096351"/>
                </a:lnTo>
                <a:lnTo>
                  <a:pt x="0" y="20963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>
            <a:off x="4187353" y="8858188"/>
            <a:ext cx="1784699" cy="846921"/>
          </a:xfrm>
          <a:custGeom>
            <a:avLst/>
            <a:gdLst/>
            <a:ahLst/>
            <a:cxnLst/>
            <a:rect l="l" t="t" r="r" b="b"/>
            <a:pathLst>
              <a:path w="1784699" h="846921">
                <a:moveTo>
                  <a:pt x="0" y="0"/>
                </a:moveTo>
                <a:lnTo>
                  <a:pt x="1784699" y="0"/>
                </a:lnTo>
                <a:lnTo>
                  <a:pt x="1784699" y="846921"/>
                </a:lnTo>
                <a:lnTo>
                  <a:pt x="0" y="8469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 flipH="1">
            <a:off x="4670151" y="8858188"/>
            <a:ext cx="819103" cy="481545"/>
          </a:xfrm>
          <a:custGeom>
            <a:avLst/>
            <a:gdLst/>
            <a:ahLst/>
            <a:cxnLst/>
            <a:rect l="l" t="t" r="r" b="b"/>
            <a:pathLst>
              <a:path w="819103" h="481545">
                <a:moveTo>
                  <a:pt x="819102" y="0"/>
                </a:moveTo>
                <a:lnTo>
                  <a:pt x="0" y="0"/>
                </a:lnTo>
                <a:lnTo>
                  <a:pt x="0" y="481545"/>
                </a:lnTo>
                <a:lnTo>
                  <a:pt x="819102" y="481545"/>
                </a:lnTo>
                <a:lnTo>
                  <a:pt x="819102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TextBox 25"/>
          <p:cNvSpPr txBox="1"/>
          <p:nvPr/>
        </p:nvSpPr>
        <p:spPr>
          <a:xfrm>
            <a:off x="1028700" y="3656393"/>
            <a:ext cx="6370672" cy="296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6"/>
              </a:lnSpc>
            </a:pPr>
            <a:r>
              <a:rPr lang="en-US" sz="6800" dirty="0">
                <a:solidFill>
                  <a:srgbClr val="FF63D8"/>
                </a:solidFill>
                <a:latin typeface="Arcade Gamer"/>
              </a:rPr>
              <a:t>K-NEAREST  NEIGHBORS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27910" y="692023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MODELLING</a:t>
            </a:r>
          </a:p>
        </p:txBody>
      </p:sp>
      <p:sp>
        <p:nvSpPr>
          <p:cNvPr id="27" name="Freeform 27"/>
          <p:cNvSpPr/>
          <p:nvPr/>
        </p:nvSpPr>
        <p:spPr>
          <a:xfrm>
            <a:off x="3743928" y="7608758"/>
            <a:ext cx="1398838" cy="2096351"/>
          </a:xfrm>
          <a:custGeom>
            <a:avLst/>
            <a:gdLst/>
            <a:ahLst/>
            <a:cxnLst/>
            <a:rect l="l" t="t" r="r" b="b"/>
            <a:pathLst>
              <a:path w="1398838" h="2096351">
                <a:moveTo>
                  <a:pt x="0" y="0"/>
                </a:moveTo>
                <a:lnTo>
                  <a:pt x="1398838" y="0"/>
                </a:lnTo>
                <a:lnTo>
                  <a:pt x="1398838" y="2096351"/>
                </a:lnTo>
                <a:lnTo>
                  <a:pt x="0" y="20963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8" name="Group 28"/>
          <p:cNvGrpSpPr/>
          <p:nvPr/>
        </p:nvGrpSpPr>
        <p:grpSpPr>
          <a:xfrm>
            <a:off x="14629417" y="8690887"/>
            <a:ext cx="2629883" cy="834771"/>
            <a:chOff x="0" y="0"/>
            <a:chExt cx="692644" cy="21985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2644" cy="219857"/>
            </a:xfrm>
            <a:custGeom>
              <a:avLst/>
              <a:gdLst/>
              <a:ahLst/>
              <a:cxnLst/>
              <a:rect l="l" t="t" r="r" b="b"/>
              <a:pathLst>
                <a:path w="692644" h="219857">
                  <a:moveTo>
                    <a:pt x="109929" y="0"/>
                  </a:moveTo>
                  <a:lnTo>
                    <a:pt x="582715" y="0"/>
                  </a:lnTo>
                  <a:cubicBezTo>
                    <a:pt x="643427" y="0"/>
                    <a:pt x="692644" y="49217"/>
                    <a:pt x="692644" y="109929"/>
                  </a:cubicBezTo>
                  <a:lnTo>
                    <a:pt x="692644" y="109929"/>
                  </a:lnTo>
                  <a:cubicBezTo>
                    <a:pt x="692644" y="170641"/>
                    <a:pt x="643427" y="219857"/>
                    <a:pt x="582715" y="219857"/>
                  </a:cubicBezTo>
                  <a:lnTo>
                    <a:pt x="109929" y="219857"/>
                  </a:lnTo>
                  <a:cubicBezTo>
                    <a:pt x="49217" y="219857"/>
                    <a:pt x="0" y="170641"/>
                    <a:pt x="0" y="109929"/>
                  </a:cubicBezTo>
                  <a:lnTo>
                    <a:pt x="0" y="109929"/>
                  </a:lnTo>
                  <a:cubicBezTo>
                    <a:pt x="0" y="49217"/>
                    <a:pt x="49217" y="0"/>
                    <a:pt x="10992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692644" cy="27700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Disket Mono"/>
                  <a:hlinkClick r:id="rId22" action="ppaction://hlinkfile"/>
                </a:rPr>
                <a:t>CODE</a:t>
              </a:r>
              <a:endParaRPr lang="en-US" sz="2000" dirty="0">
                <a:solidFill>
                  <a:srgbClr val="FFFFFF"/>
                </a:solidFill>
                <a:latin typeface="Disket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/>
      <p:bldP spid="14" grpId="0" animBg="1"/>
      <p:bldP spid="16" grpId="0" animBg="1"/>
      <p:bldP spid="17" grpId="0"/>
      <p:bldP spid="18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028700" y="110063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6035256" y="3849481"/>
            <a:ext cx="6217488" cy="3601885"/>
          </a:xfrm>
          <a:custGeom>
            <a:avLst/>
            <a:gdLst/>
            <a:ahLst/>
            <a:cxnLst/>
            <a:rect l="l" t="t" r="r" b="b"/>
            <a:pathLst>
              <a:path w="1035847" h="600082">
                <a:moveTo>
                  <a:pt x="24904" y="0"/>
                </a:moveTo>
                <a:lnTo>
                  <a:pt x="1010943" y="0"/>
                </a:lnTo>
                <a:cubicBezTo>
                  <a:pt x="1017548" y="0"/>
                  <a:pt x="1023883" y="2624"/>
                  <a:pt x="1028553" y="7294"/>
                </a:cubicBezTo>
                <a:cubicBezTo>
                  <a:pt x="1033223" y="11964"/>
                  <a:pt x="1035847" y="18299"/>
                  <a:pt x="1035847" y="24904"/>
                </a:cubicBezTo>
                <a:lnTo>
                  <a:pt x="1035847" y="575178"/>
                </a:lnTo>
                <a:cubicBezTo>
                  <a:pt x="1035847" y="581783"/>
                  <a:pt x="1033223" y="588117"/>
                  <a:pt x="1028553" y="592788"/>
                </a:cubicBezTo>
                <a:cubicBezTo>
                  <a:pt x="1023883" y="597458"/>
                  <a:pt x="1017548" y="600082"/>
                  <a:pt x="1010943" y="600082"/>
                </a:cubicBezTo>
                <a:lnTo>
                  <a:pt x="24904" y="600082"/>
                </a:lnTo>
                <a:cubicBezTo>
                  <a:pt x="11150" y="600082"/>
                  <a:pt x="0" y="588932"/>
                  <a:pt x="0" y="575178"/>
                </a:cubicBezTo>
                <a:lnTo>
                  <a:pt x="0" y="24904"/>
                </a:lnTo>
                <a:cubicBezTo>
                  <a:pt x="0" y="18299"/>
                  <a:pt x="2624" y="11964"/>
                  <a:pt x="7294" y="7294"/>
                </a:cubicBezTo>
                <a:cubicBezTo>
                  <a:pt x="11964" y="2624"/>
                  <a:pt x="18299" y="0"/>
                  <a:pt x="24904" y="0"/>
                </a:cubicBezTo>
                <a:close/>
              </a:path>
            </a:pathLst>
          </a:custGeom>
          <a:solidFill>
            <a:srgbClr val="21EF80"/>
          </a:solid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6035256" y="2934727"/>
            <a:ext cx="6217488" cy="4516639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0000"/>
                </a:solidFill>
                <a:latin typeface="Arcade Gamer"/>
              </a:rPr>
              <a:t>wellcome</a:t>
            </a:r>
            <a:endParaRPr lang="en-US" sz="5499" dirty="0">
              <a:solidFill>
                <a:srgbClr val="000000"/>
              </a:solidFill>
              <a:latin typeface="Arcade Gamer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391079" y="6385400"/>
            <a:ext cx="5478188" cy="834771"/>
          </a:xfrm>
          <a:custGeom>
            <a:avLst/>
            <a:gdLst/>
            <a:ahLst/>
            <a:cxnLst/>
            <a:rect l="l" t="t" r="r" b="b"/>
            <a:pathLst>
              <a:path w="1442815" h="219857">
                <a:moveTo>
                  <a:pt x="69248" y="0"/>
                </a:moveTo>
                <a:lnTo>
                  <a:pt x="1373567" y="0"/>
                </a:lnTo>
                <a:cubicBezTo>
                  <a:pt x="1391933" y="0"/>
                  <a:pt x="1409546" y="7296"/>
                  <a:pt x="1422533" y="20282"/>
                </a:cubicBezTo>
                <a:cubicBezTo>
                  <a:pt x="1435519" y="33269"/>
                  <a:pt x="1442815" y="50882"/>
                  <a:pt x="1442815" y="69248"/>
                </a:cubicBezTo>
                <a:lnTo>
                  <a:pt x="1442815" y="150609"/>
                </a:lnTo>
                <a:cubicBezTo>
                  <a:pt x="1442815" y="188854"/>
                  <a:pt x="1411811" y="219857"/>
                  <a:pt x="1373567" y="219857"/>
                </a:cubicBezTo>
                <a:lnTo>
                  <a:pt x="69248" y="219857"/>
                </a:lnTo>
                <a:cubicBezTo>
                  <a:pt x="50882" y="219857"/>
                  <a:pt x="33269" y="212562"/>
                  <a:pt x="20282" y="199575"/>
                </a:cubicBezTo>
                <a:cubicBezTo>
                  <a:pt x="7296" y="186589"/>
                  <a:pt x="0" y="168975"/>
                  <a:pt x="0" y="150609"/>
                </a:cubicBezTo>
                <a:lnTo>
                  <a:pt x="0" y="69248"/>
                </a:lnTo>
                <a:cubicBezTo>
                  <a:pt x="0" y="50882"/>
                  <a:pt x="7296" y="33269"/>
                  <a:pt x="20282" y="20282"/>
                </a:cubicBezTo>
                <a:cubicBezTo>
                  <a:pt x="33269" y="7296"/>
                  <a:pt x="50882" y="0"/>
                  <a:pt x="69248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 dirty="0"/>
          </a:p>
        </p:txBody>
      </p:sp>
      <p:sp>
        <p:nvSpPr>
          <p:cNvPr id="11" name="TextBox 11"/>
          <p:cNvSpPr txBox="1"/>
          <p:nvPr/>
        </p:nvSpPr>
        <p:spPr>
          <a:xfrm>
            <a:off x="6391079" y="6168408"/>
            <a:ext cx="5478188" cy="1051763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Disket Mono"/>
              </a:rPr>
              <a:t>CREATOR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1442" y="990600"/>
            <a:ext cx="65639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Arcade Gamer"/>
              </a:rPr>
              <a:t>PROFIL PAGE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61844" y="989448"/>
            <a:ext cx="1197456" cy="53570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053674" y="3133804"/>
            <a:ext cx="6217488" cy="4559648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0000"/>
                </a:solidFill>
                <a:latin typeface="Arcade Gamer"/>
              </a:rPr>
              <a:t>profIL</a:t>
            </a:r>
            <a:endParaRPr lang="en-US" sz="5499" dirty="0">
              <a:solidFill>
                <a:srgbClr val="000000"/>
              </a:solidFill>
              <a:latin typeface="Arcade Gamer"/>
            </a:endParaRPr>
          </a:p>
          <a:p>
            <a:pPr algn="ctr">
              <a:lnSpc>
                <a:spcPts val="7699"/>
              </a:lnSpc>
            </a:pPr>
            <a:endParaRPr lang="en-US" sz="5499" dirty="0">
              <a:solidFill>
                <a:srgbClr val="000000"/>
              </a:solidFill>
              <a:latin typeface="Arcade Gamer"/>
            </a:endParaRPr>
          </a:p>
          <a:p>
            <a:pPr algn="ctr">
              <a:lnSpc>
                <a:spcPts val="7699"/>
              </a:lnSpc>
            </a:pPr>
            <a:endParaRPr lang="en-US" sz="5499" dirty="0">
              <a:solidFill>
                <a:srgbClr val="000000"/>
              </a:solidFill>
              <a:latin typeface="Arcade Gamer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6423324" y="5124229"/>
            <a:ext cx="5478188" cy="2076671"/>
          </a:xfrm>
          <a:custGeom>
            <a:avLst/>
            <a:gdLst/>
            <a:ahLst/>
            <a:cxnLst/>
            <a:rect l="l" t="t" r="r" b="b"/>
            <a:pathLst>
              <a:path w="1442815" h="546942">
                <a:moveTo>
                  <a:pt x="69248" y="0"/>
                </a:moveTo>
                <a:lnTo>
                  <a:pt x="1373567" y="0"/>
                </a:lnTo>
                <a:cubicBezTo>
                  <a:pt x="1391933" y="0"/>
                  <a:pt x="1409546" y="7296"/>
                  <a:pt x="1422533" y="20282"/>
                </a:cubicBezTo>
                <a:cubicBezTo>
                  <a:pt x="1435519" y="33269"/>
                  <a:pt x="1442815" y="50882"/>
                  <a:pt x="1442815" y="69248"/>
                </a:cubicBezTo>
                <a:lnTo>
                  <a:pt x="1442815" y="477694"/>
                </a:lnTo>
                <a:cubicBezTo>
                  <a:pt x="1442815" y="496060"/>
                  <a:pt x="1435519" y="513673"/>
                  <a:pt x="1422533" y="526660"/>
                </a:cubicBezTo>
                <a:cubicBezTo>
                  <a:pt x="1409546" y="539646"/>
                  <a:pt x="1391933" y="546942"/>
                  <a:pt x="1373567" y="546942"/>
                </a:cubicBezTo>
                <a:lnTo>
                  <a:pt x="69248" y="546942"/>
                </a:lnTo>
                <a:cubicBezTo>
                  <a:pt x="50882" y="546942"/>
                  <a:pt x="33269" y="539646"/>
                  <a:pt x="20282" y="526660"/>
                </a:cubicBezTo>
                <a:cubicBezTo>
                  <a:pt x="7296" y="513673"/>
                  <a:pt x="0" y="496060"/>
                  <a:pt x="0" y="477694"/>
                </a:cubicBezTo>
                <a:lnTo>
                  <a:pt x="0" y="69248"/>
                </a:lnTo>
                <a:cubicBezTo>
                  <a:pt x="0" y="50882"/>
                  <a:pt x="7296" y="33269"/>
                  <a:pt x="20282" y="20282"/>
                </a:cubicBezTo>
                <a:cubicBezTo>
                  <a:pt x="33269" y="7296"/>
                  <a:pt x="50882" y="0"/>
                  <a:pt x="69248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19" name="TextBox 19"/>
          <p:cNvSpPr txBox="1"/>
          <p:nvPr/>
        </p:nvSpPr>
        <p:spPr>
          <a:xfrm>
            <a:off x="6423324" y="4907238"/>
            <a:ext cx="5478188" cy="2293662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nama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: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bAGUS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rAHMA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aULIA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cHANDRA</a:t>
            </a:r>
            <a:endParaRPr lang="en-US" sz="2000" dirty="0">
              <a:solidFill>
                <a:srgbClr val="FFFFFF"/>
              </a:solidFill>
              <a:latin typeface="Disket Mono"/>
            </a:endParaRPr>
          </a:p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Disket Mono"/>
              </a:rPr>
              <a:t>nim</a:t>
            </a:r>
            <a:r>
              <a:rPr lang="en-US" sz="2000" dirty="0">
                <a:solidFill>
                  <a:srgbClr val="FFFFFF"/>
                </a:solidFill>
                <a:latin typeface="Disket Mono"/>
              </a:rPr>
              <a:t> : a11.2017.10295</a:t>
            </a:r>
          </a:p>
        </p:txBody>
      </p:sp>
      <p:sp>
        <p:nvSpPr>
          <p:cNvPr id="22" name="Freeform 14">
            <a:hlinkClick r:id="rId5" action="ppaction://hlinksldjump"/>
            <a:extLst>
              <a:ext uri="{FF2B5EF4-FFF2-40B4-BE49-F238E27FC236}">
                <a16:creationId xmlns:a16="http://schemas.microsoft.com/office/drawing/2014/main" id="{63589E78-A185-E605-35D7-80055EEE6F67}"/>
              </a:ext>
            </a:extLst>
          </p:cNvPr>
          <p:cNvSpPr/>
          <p:nvPr/>
        </p:nvSpPr>
        <p:spPr>
          <a:xfrm>
            <a:off x="15316200" y="84963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8" name="Freeform 8"/>
          <p:cNvSpPr/>
          <p:nvPr/>
        </p:nvSpPr>
        <p:spPr>
          <a:xfrm>
            <a:off x="8186164" y="2475210"/>
            <a:ext cx="9073136" cy="1472865"/>
          </a:xfrm>
          <a:custGeom>
            <a:avLst/>
            <a:gdLst/>
            <a:ahLst/>
            <a:cxnLst/>
            <a:rect l="l" t="t" r="r" b="b"/>
            <a:pathLst>
              <a:path w="2389632" h="387915">
                <a:moveTo>
                  <a:pt x="41811" y="0"/>
                </a:moveTo>
                <a:lnTo>
                  <a:pt x="2347822" y="0"/>
                </a:lnTo>
                <a:cubicBezTo>
                  <a:pt x="2370913" y="0"/>
                  <a:pt x="2389632" y="18719"/>
                  <a:pt x="2389632" y="41811"/>
                </a:cubicBezTo>
                <a:lnTo>
                  <a:pt x="2389632" y="346104"/>
                </a:lnTo>
                <a:cubicBezTo>
                  <a:pt x="2389632" y="369196"/>
                  <a:pt x="2370913" y="387915"/>
                  <a:pt x="2347822" y="387915"/>
                </a:cubicBezTo>
                <a:lnTo>
                  <a:pt x="41811" y="387915"/>
                </a:lnTo>
                <a:cubicBezTo>
                  <a:pt x="18719" y="387915"/>
                  <a:pt x="0" y="369196"/>
                  <a:pt x="0" y="346104"/>
                </a:cubicBezTo>
                <a:lnTo>
                  <a:pt x="0" y="41811"/>
                </a:lnTo>
                <a:cubicBezTo>
                  <a:pt x="0" y="18719"/>
                  <a:pt x="18719" y="0"/>
                  <a:pt x="41811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 dirty="0"/>
          </a:p>
        </p:txBody>
      </p:sp>
      <p:sp>
        <p:nvSpPr>
          <p:cNvPr id="9" name="TextBox 9"/>
          <p:cNvSpPr txBox="1"/>
          <p:nvPr/>
        </p:nvSpPr>
        <p:spPr>
          <a:xfrm>
            <a:off x="8186164" y="2258219"/>
            <a:ext cx="9073136" cy="168985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Disket Mono"/>
              </a:rPr>
              <a:t>    precision score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8712793" y="3054978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8186164" y="4675561"/>
            <a:ext cx="9073136" cy="1472865"/>
          </a:xfrm>
          <a:custGeom>
            <a:avLst/>
            <a:gdLst/>
            <a:ahLst/>
            <a:cxnLst/>
            <a:rect l="l" t="t" r="r" b="b"/>
            <a:pathLst>
              <a:path w="2389632" h="387915">
                <a:moveTo>
                  <a:pt x="41811" y="0"/>
                </a:moveTo>
                <a:lnTo>
                  <a:pt x="2347822" y="0"/>
                </a:lnTo>
                <a:cubicBezTo>
                  <a:pt x="2370913" y="0"/>
                  <a:pt x="2389632" y="18719"/>
                  <a:pt x="2389632" y="41811"/>
                </a:cubicBezTo>
                <a:lnTo>
                  <a:pt x="2389632" y="346104"/>
                </a:lnTo>
                <a:cubicBezTo>
                  <a:pt x="2389632" y="369196"/>
                  <a:pt x="2370913" y="387915"/>
                  <a:pt x="2347822" y="387915"/>
                </a:cubicBezTo>
                <a:lnTo>
                  <a:pt x="41811" y="387915"/>
                </a:lnTo>
                <a:cubicBezTo>
                  <a:pt x="18719" y="387915"/>
                  <a:pt x="0" y="369196"/>
                  <a:pt x="0" y="346104"/>
                </a:cubicBezTo>
                <a:lnTo>
                  <a:pt x="0" y="41811"/>
                </a:lnTo>
                <a:cubicBezTo>
                  <a:pt x="0" y="18719"/>
                  <a:pt x="18719" y="0"/>
                  <a:pt x="41811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8186164" y="4458570"/>
            <a:ext cx="9073136" cy="168985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Disket Mono"/>
              </a:rPr>
              <a:t>    RECALL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8712793" y="525532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8186164" y="6872325"/>
            <a:ext cx="9073136" cy="1472865"/>
          </a:xfrm>
          <a:custGeom>
            <a:avLst/>
            <a:gdLst/>
            <a:ahLst/>
            <a:cxnLst/>
            <a:rect l="l" t="t" r="r" b="b"/>
            <a:pathLst>
              <a:path w="2389632" h="387915">
                <a:moveTo>
                  <a:pt x="41811" y="0"/>
                </a:moveTo>
                <a:lnTo>
                  <a:pt x="2347822" y="0"/>
                </a:lnTo>
                <a:cubicBezTo>
                  <a:pt x="2370913" y="0"/>
                  <a:pt x="2389632" y="18719"/>
                  <a:pt x="2389632" y="41811"/>
                </a:cubicBezTo>
                <a:lnTo>
                  <a:pt x="2389632" y="346104"/>
                </a:lnTo>
                <a:cubicBezTo>
                  <a:pt x="2389632" y="369196"/>
                  <a:pt x="2370913" y="387915"/>
                  <a:pt x="2347822" y="387915"/>
                </a:cubicBezTo>
                <a:lnTo>
                  <a:pt x="41811" y="387915"/>
                </a:lnTo>
                <a:cubicBezTo>
                  <a:pt x="18719" y="387915"/>
                  <a:pt x="0" y="369196"/>
                  <a:pt x="0" y="346104"/>
                </a:cubicBezTo>
                <a:lnTo>
                  <a:pt x="0" y="41811"/>
                </a:lnTo>
                <a:cubicBezTo>
                  <a:pt x="0" y="18719"/>
                  <a:pt x="18719" y="0"/>
                  <a:pt x="41811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8186164" y="6655334"/>
            <a:ext cx="9073136" cy="168985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Disket Mono"/>
              </a:rPr>
              <a:t>    F1 SCORE</a:t>
            </a:r>
          </a:p>
        </p:txBody>
      </p:sp>
      <p:sp>
        <p:nvSpPr>
          <p:cNvPr id="18" name="Freeform 18"/>
          <p:cNvSpPr/>
          <p:nvPr/>
        </p:nvSpPr>
        <p:spPr>
          <a:xfrm flipH="1">
            <a:off x="8712793" y="7452093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6021038" y="1245826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6672024" y="1206318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TextBox 22"/>
          <p:cNvSpPr txBox="1"/>
          <p:nvPr/>
        </p:nvSpPr>
        <p:spPr>
          <a:xfrm>
            <a:off x="1028700" y="4098290"/>
            <a:ext cx="6370672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 dirty="0">
                <a:solidFill>
                  <a:srgbClr val="FF63D8"/>
                </a:solidFill>
                <a:latin typeface="Arcade Gamer"/>
              </a:rPr>
              <a:t>EVALUASI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910" y="692023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EVALUASI MODEL</a:t>
            </a:r>
          </a:p>
        </p:txBody>
      </p:sp>
      <p:sp>
        <p:nvSpPr>
          <p:cNvPr id="24" name="Freeform 24"/>
          <p:cNvSpPr/>
          <p:nvPr/>
        </p:nvSpPr>
        <p:spPr>
          <a:xfrm flipH="1">
            <a:off x="1559505" y="6449215"/>
            <a:ext cx="1320117" cy="3255894"/>
          </a:xfrm>
          <a:custGeom>
            <a:avLst/>
            <a:gdLst/>
            <a:ahLst/>
            <a:cxnLst/>
            <a:rect l="l" t="t" r="r" b="b"/>
            <a:pathLst>
              <a:path w="1320117" h="3255894">
                <a:moveTo>
                  <a:pt x="1320117" y="0"/>
                </a:moveTo>
                <a:lnTo>
                  <a:pt x="0" y="0"/>
                </a:lnTo>
                <a:lnTo>
                  <a:pt x="0" y="3255894"/>
                </a:lnTo>
                <a:lnTo>
                  <a:pt x="1320117" y="3255894"/>
                </a:lnTo>
                <a:lnTo>
                  <a:pt x="132011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2879622" y="6449215"/>
            <a:ext cx="1320117" cy="3255894"/>
          </a:xfrm>
          <a:custGeom>
            <a:avLst/>
            <a:gdLst/>
            <a:ahLst/>
            <a:cxnLst/>
            <a:rect l="l" t="t" r="r" b="b"/>
            <a:pathLst>
              <a:path w="1320117" h="3255894">
                <a:moveTo>
                  <a:pt x="0" y="0"/>
                </a:moveTo>
                <a:lnTo>
                  <a:pt x="1320117" y="0"/>
                </a:lnTo>
                <a:lnTo>
                  <a:pt x="1320117" y="3255894"/>
                </a:lnTo>
                <a:lnTo>
                  <a:pt x="0" y="32558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799961" y="6370328"/>
            <a:ext cx="2079661" cy="725991"/>
          </a:xfrm>
          <a:custGeom>
            <a:avLst/>
            <a:gdLst/>
            <a:ahLst/>
            <a:cxnLst/>
            <a:rect l="l" t="t" r="r" b="b"/>
            <a:pathLst>
              <a:path w="2079661" h="725991">
                <a:moveTo>
                  <a:pt x="0" y="0"/>
                </a:moveTo>
                <a:lnTo>
                  <a:pt x="2079661" y="0"/>
                </a:lnTo>
                <a:lnTo>
                  <a:pt x="2079661" y="725991"/>
                </a:lnTo>
                <a:lnTo>
                  <a:pt x="0" y="7259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2879622" y="7351171"/>
            <a:ext cx="2079661" cy="725991"/>
          </a:xfrm>
          <a:custGeom>
            <a:avLst/>
            <a:gdLst/>
            <a:ahLst/>
            <a:cxnLst/>
            <a:rect l="l" t="t" r="r" b="b"/>
            <a:pathLst>
              <a:path w="2079661" h="725991">
                <a:moveTo>
                  <a:pt x="0" y="0"/>
                </a:moveTo>
                <a:lnTo>
                  <a:pt x="2079662" y="0"/>
                </a:lnTo>
                <a:lnTo>
                  <a:pt x="2079662" y="725991"/>
                </a:lnTo>
                <a:lnTo>
                  <a:pt x="0" y="7259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8" name="Group 28"/>
          <p:cNvGrpSpPr/>
          <p:nvPr/>
        </p:nvGrpSpPr>
        <p:grpSpPr>
          <a:xfrm>
            <a:off x="4428522" y="8781129"/>
            <a:ext cx="1221985" cy="923980"/>
            <a:chOff x="0" y="0"/>
            <a:chExt cx="1629313" cy="1231973"/>
          </a:xfrm>
        </p:grpSpPr>
        <p:sp>
          <p:nvSpPr>
            <p:cNvPr id="29" name="Freeform 29"/>
            <p:cNvSpPr/>
            <p:nvPr/>
          </p:nvSpPr>
          <p:spPr>
            <a:xfrm flipH="1">
              <a:off x="0" y="0"/>
              <a:ext cx="1120379" cy="1187299"/>
            </a:xfrm>
            <a:custGeom>
              <a:avLst/>
              <a:gdLst/>
              <a:ahLst/>
              <a:cxnLst/>
              <a:rect l="l" t="t" r="r" b="b"/>
              <a:pathLst>
                <a:path w="1120379" h="1187299">
                  <a:moveTo>
                    <a:pt x="1120379" y="0"/>
                  </a:moveTo>
                  <a:lnTo>
                    <a:pt x="0" y="0"/>
                  </a:lnTo>
                  <a:lnTo>
                    <a:pt x="0" y="1187299"/>
                  </a:lnTo>
                  <a:lnTo>
                    <a:pt x="1120379" y="1187299"/>
                  </a:lnTo>
                  <a:lnTo>
                    <a:pt x="1120379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816808" y="574226"/>
              <a:ext cx="812506" cy="613073"/>
            </a:xfrm>
            <a:custGeom>
              <a:avLst/>
              <a:gdLst/>
              <a:ahLst/>
              <a:cxnLst/>
              <a:rect l="l" t="t" r="r" b="b"/>
              <a:pathLst>
                <a:path w="812506" h="613073">
                  <a:moveTo>
                    <a:pt x="0" y="0"/>
                  </a:moveTo>
                  <a:lnTo>
                    <a:pt x="812505" y="0"/>
                  </a:lnTo>
                  <a:lnTo>
                    <a:pt x="812505" y="613073"/>
                  </a:lnTo>
                  <a:lnTo>
                    <a:pt x="0" y="613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40617" y="758914"/>
              <a:ext cx="1314054" cy="473059"/>
            </a:xfrm>
            <a:custGeom>
              <a:avLst/>
              <a:gdLst/>
              <a:ahLst/>
              <a:cxnLst/>
              <a:rect l="l" t="t" r="r" b="b"/>
              <a:pathLst>
                <a:path w="1314054" h="473059">
                  <a:moveTo>
                    <a:pt x="0" y="0"/>
                  </a:moveTo>
                  <a:lnTo>
                    <a:pt x="1314054" y="0"/>
                  </a:lnTo>
                  <a:lnTo>
                    <a:pt x="1314054" y="473059"/>
                  </a:lnTo>
                  <a:lnTo>
                    <a:pt x="0" y="473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629417" y="8690887"/>
            <a:ext cx="2629883" cy="834771"/>
            <a:chOff x="0" y="0"/>
            <a:chExt cx="692644" cy="21985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2644" cy="219857"/>
            </a:xfrm>
            <a:custGeom>
              <a:avLst/>
              <a:gdLst/>
              <a:ahLst/>
              <a:cxnLst/>
              <a:rect l="l" t="t" r="r" b="b"/>
              <a:pathLst>
                <a:path w="692644" h="219857">
                  <a:moveTo>
                    <a:pt x="109929" y="0"/>
                  </a:moveTo>
                  <a:lnTo>
                    <a:pt x="582715" y="0"/>
                  </a:lnTo>
                  <a:cubicBezTo>
                    <a:pt x="643427" y="0"/>
                    <a:pt x="692644" y="49217"/>
                    <a:pt x="692644" y="109929"/>
                  </a:cubicBezTo>
                  <a:lnTo>
                    <a:pt x="692644" y="109929"/>
                  </a:lnTo>
                  <a:cubicBezTo>
                    <a:pt x="692644" y="170641"/>
                    <a:pt x="643427" y="219857"/>
                    <a:pt x="582715" y="219857"/>
                  </a:cubicBezTo>
                  <a:lnTo>
                    <a:pt x="109929" y="219857"/>
                  </a:lnTo>
                  <a:cubicBezTo>
                    <a:pt x="49217" y="219857"/>
                    <a:pt x="0" y="170641"/>
                    <a:pt x="0" y="109929"/>
                  </a:cubicBezTo>
                  <a:lnTo>
                    <a:pt x="0" y="109929"/>
                  </a:lnTo>
                  <a:cubicBezTo>
                    <a:pt x="0" y="49217"/>
                    <a:pt x="49217" y="0"/>
                    <a:pt x="10992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692644" cy="27700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Disket Mono"/>
                  <a:hlinkClick r:id="rId24" action="ppaction://hlinkfile"/>
                </a:rPr>
                <a:t>CODE</a:t>
              </a:r>
              <a:endParaRPr lang="en-US" sz="2000" dirty="0">
                <a:solidFill>
                  <a:srgbClr val="FFFFFF"/>
                </a:solidFill>
                <a:latin typeface="Disket Mono"/>
              </a:endParaRPr>
            </a:p>
          </p:txBody>
        </p:sp>
      </p:grpSp>
      <p:sp>
        <p:nvSpPr>
          <p:cNvPr id="36" name="Freeform 8">
            <a:extLst>
              <a:ext uri="{FF2B5EF4-FFF2-40B4-BE49-F238E27FC236}">
                <a16:creationId xmlns:a16="http://schemas.microsoft.com/office/drawing/2014/main" id="{0D45D839-D9D2-68D1-98CF-52770CAFA8B6}"/>
              </a:ext>
            </a:extLst>
          </p:cNvPr>
          <p:cNvSpPr/>
          <p:nvPr/>
        </p:nvSpPr>
        <p:spPr>
          <a:xfrm>
            <a:off x="8178730" y="2475210"/>
            <a:ext cx="9073136" cy="3030576"/>
          </a:xfrm>
          <a:custGeom>
            <a:avLst/>
            <a:gdLst/>
            <a:ahLst/>
            <a:cxnLst/>
            <a:rect l="l" t="t" r="r" b="b"/>
            <a:pathLst>
              <a:path w="2389632" h="387915">
                <a:moveTo>
                  <a:pt x="41811" y="0"/>
                </a:moveTo>
                <a:lnTo>
                  <a:pt x="2347822" y="0"/>
                </a:lnTo>
                <a:cubicBezTo>
                  <a:pt x="2370913" y="0"/>
                  <a:pt x="2389632" y="18719"/>
                  <a:pt x="2389632" y="41811"/>
                </a:cubicBezTo>
                <a:lnTo>
                  <a:pt x="2389632" y="346104"/>
                </a:lnTo>
                <a:cubicBezTo>
                  <a:pt x="2389632" y="369196"/>
                  <a:pt x="2370913" y="387915"/>
                  <a:pt x="2347822" y="387915"/>
                </a:cubicBezTo>
                <a:lnTo>
                  <a:pt x="41811" y="387915"/>
                </a:lnTo>
                <a:cubicBezTo>
                  <a:pt x="18719" y="387915"/>
                  <a:pt x="0" y="369196"/>
                  <a:pt x="0" y="346104"/>
                </a:cubicBezTo>
                <a:lnTo>
                  <a:pt x="0" y="41811"/>
                </a:lnTo>
                <a:cubicBezTo>
                  <a:pt x="0" y="18719"/>
                  <a:pt x="18719" y="0"/>
                  <a:pt x="41811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 dirty="0"/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096699B5-A085-72F6-CCF8-8CBCFCB1DE2C}"/>
              </a:ext>
            </a:extLst>
          </p:cNvPr>
          <p:cNvSpPr/>
          <p:nvPr/>
        </p:nvSpPr>
        <p:spPr>
          <a:xfrm>
            <a:off x="8186164" y="4676200"/>
            <a:ext cx="9073136" cy="3030576"/>
          </a:xfrm>
          <a:custGeom>
            <a:avLst/>
            <a:gdLst/>
            <a:ahLst/>
            <a:cxnLst/>
            <a:rect l="l" t="t" r="r" b="b"/>
            <a:pathLst>
              <a:path w="2389632" h="387915">
                <a:moveTo>
                  <a:pt x="41811" y="0"/>
                </a:moveTo>
                <a:lnTo>
                  <a:pt x="2347822" y="0"/>
                </a:lnTo>
                <a:cubicBezTo>
                  <a:pt x="2370913" y="0"/>
                  <a:pt x="2389632" y="18719"/>
                  <a:pt x="2389632" y="41811"/>
                </a:cubicBezTo>
                <a:lnTo>
                  <a:pt x="2389632" y="346104"/>
                </a:lnTo>
                <a:cubicBezTo>
                  <a:pt x="2389632" y="369196"/>
                  <a:pt x="2370913" y="387915"/>
                  <a:pt x="2347822" y="387915"/>
                </a:cubicBezTo>
                <a:lnTo>
                  <a:pt x="41811" y="387915"/>
                </a:lnTo>
                <a:cubicBezTo>
                  <a:pt x="18719" y="387915"/>
                  <a:pt x="0" y="369196"/>
                  <a:pt x="0" y="346104"/>
                </a:cubicBezTo>
                <a:lnTo>
                  <a:pt x="0" y="41811"/>
                </a:lnTo>
                <a:cubicBezTo>
                  <a:pt x="0" y="18719"/>
                  <a:pt x="18719" y="0"/>
                  <a:pt x="41811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 dirty="0"/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CC38F084-86DA-13E3-6C53-B1F3A1D57375}"/>
              </a:ext>
            </a:extLst>
          </p:cNvPr>
          <p:cNvSpPr/>
          <p:nvPr/>
        </p:nvSpPr>
        <p:spPr>
          <a:xfrm>
            <a:off x="8186164" y="6872324"/>
            <a:ext cx="9073136" cy="2653334"/>
          </a:xfrm>
          <a:custGeom>
            <a:avLst/>
            <a:gdLst/>
            <a:ahLst/>
            <a:cxnLst/>
            <a:rect l="l" t="t" r="r" b="b"/>
            <a:pathLst>
              <a:path w="2389632" h="387915">
                <a:moveTo>
                  <a:pt x="41811" y="0"/>
                </a:moveTo>
                <a:lnTo>
                  <a:pt x="2347822" y="0"/>
                </a:lnTo>
                <a:cubicBezTo>
                  <a:pt x="2370913" y="0"/>
                  <a:pt x="2389632" y="18719"/>
                  <a:pt x="2389632" y="41811"/>
                </a:cubicBezTo>
                <a:lnTo>
                  <a:pt x="2389632" y="346104"/>
                </a:lnTo>
                <a:cubicBezTo>
                  <a:pt x="2389632" y="369196"/>
                  <a:pt x="2370913" y="387915"/>
                  <a:pt x="2347822" y="387915"/>
                </a:cubicBezTo>
                <a:lnTo>
                  <a:pt x="41811" y="387915"/>
                </a:lnTo>
                <a:cubicBezTo>
                  <a:pt x="18719" y="387915"/>
                  <a:pt x="0" y="369196"/>
                  <a:pt x="0" y="346104"/>
                </a:cubicBezTo>
                <a:lnTo>
                  <a:pt x="0" y="41811"/>
                </a:lnTo>
                <a:cubicBezTo>
                  <a:pt x="0" y="18719"/>
                  <a:pt x="18719" y="0"/>
                  <a:pt x="41811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 dirty="0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9FD3202D-BABA-DD01-D431-C12EA6CDD3DB}"/>
              </a:ext>
            </a:extLst>
          </p:cNvPr>
          <p:cNvSpPr txBox="1"/>
          <p:nvPr/>
        </p:nvSpPr>
        <p:spPr>
          <a:xfrm>
            <a:off x="8178730" y="3314700"/>
            <a:ext cx="9073136" cy="168985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Disket Mono"/>
              </a:rPr>
              <a:t>Precision score</a:t>
            </a:r>
          </a:p>
          <a:p>
            <a:pPr algn="ctr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Disket Mono"/>
            </a:endParaRPr>
          </a:p>
          <a:p>
            <a:pPr>
              <a:lnSpc>
                <a:spcPts val="3359"/>
              </a:lnSpc>
            </a:pP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Presisi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mengukur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sejauh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mana, model 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dapat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melakukan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identifikasi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dengan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benar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 pada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kelas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tertentu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.</a:t>
            </a:r>
          </a:p>
          <a:p>
            <a:pPr algn="ctr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CDE01469-ADA0-7A4E-3344-569772D1F41D}"/>
              </a:ext>
            </a:extLst>
          </p:cNvPr>
          <p:cNvSpPr txBox="1"/>
          <p:nvPr/>
        </p:nvSpPr>
        <p:spPr>
          <a:xfrm>
            <a:off x="8331130" y="5453513"/>
            <a:ext cx="9073136" cy="168985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Disket Mono"/>
              </a:rPr>
              <a:t>Recall</a:t>
            </a:r>
          </a:p>
          <a:p>
            <a:pPr algn="ctr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Disket Mono"/>
            </a:endParaRPr>
          </a:p>
          <a:p>
            <a:pPr>
              <a:lnSpc>
                <a:spcPts val="3359"/>
              </a:lnSpc>
            </a:pP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Recall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mengukur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sejauh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mana model 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dapat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menemukan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kembali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 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kelas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Disket Mono" panose="020B0604020202020204" charset="0"/>
              </a:rPr>
              <a:t>tertentu</a:t>
            </a:r>
            <a:r>
              <a:rPr lang="en-ID" sz="2000" dirty="0">
                <a:solidFill>
                  <a:schemeClr val="bg1"/>
                </a:solidFill>
                <a:latin typeface="Disket Mono" panose="020B0604020202020204" charset="0"/>
              </a:rPr>
              <a:t>.</a:t>
            </a:r>
          </a:p>
          <a:p>
            <a:pPr algn="ctr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3BD3ED7B-287B-F5D9-79FE-3363C41C519D}"/>
              </a:ext>
            </a:extLst>
          </p:cNvPr>
          <p:cNvSpPr txBox="1"/>
          <p:nvPr/>
        </p:nvSpPr>
        <p:spPr>
          <a:xfrm>
            <a:off x="8331130" y="7589988"/>
            <a:ext cx="9073136" cy="168985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3359"/>
              </a:lnSpc>
            </a:pPr>
            <a:r>
              <a:rPr lang="en-US" sz="2000" dirty="0">
                <a:solidFill>
                  <a:schemeClr val="bg1"/>
                </a:solidFill>
                <a:latin typeface="Disket Mono" panose="020B0604020202020204" charset="0"/>
              </a:rPr>
              <a:t>F1-score</a:t>
            </a:r>
          </a:p>
          <a:p>
            <a:pPr algn="ctr">
              <a:lnSpc>
                <a:spcPts val="3359"/>
              </a:lnSpc>
            </a:pPr>
            <a:endParaRPr lang="en-US" dirty="0">
              <a:solidFill>
                <a:schemeClr val="bg1"/>
              </a:solidFill>
              <a:latin typeface="Disket Mono" panose="020B0604020202020204" charset="0"/>
            </a:endParaRPr>
          </a:p>
          <a:p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Merupakan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metrik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untuk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menggabungkan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presisi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recall,Semakin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tinggi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dari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nilai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F1-Score,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maaka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semakin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baik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model pada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kelas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tersebut.F1-Score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cocok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digunakan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saat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terdapat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ketidakseimbangan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kelas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pada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sebuah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dataset.F1-Score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memberikan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bobot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seimbang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antara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presisi</a:t>
            </a:r>
            <a:r>
              <a:rPr lang="en-ID" dirty="0">
                <a:solidFill>
                  <a:schemeClr val="bg1"/>
                </a:solidFill>
                <a:latin typeface="Disket Mono" panose="020B0604020202020204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Disket Mono" panose="020B0604020202020204" charset="0"/>
              </a:rPr>
              <a:t>recal</a:t>
            </a:r>
            <a:endParaRPr lang="en-ID" dirty="0">
              <a:solidFill>
                <a:schemeClr val="bg1"/>
              </a:solidFill>
              <a:latin typeface="Disket Mono" panose="020B0604020202020204" charset="0"/>
            </a:endParaRPr>
          </a:p>
          <a:p>
            <a:pPr algn="ctr">
              <a:lnSpc>
                <a:spcPts val="3359"/>
              </a:lnSpc>
            </a:pPr>
            <a:endParaRPr lang="en-US" sz="2000" dirty="0">
              <a:solidFill>
                <a:schemeClr val="bg1"/>
              </a:solidFill>
              <a:latin typeface="Disket Mon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0"/>
                            </p:stCondLst>
                            <p:childTnLst>
                              <p:par>
                                <p:cTn id="53" presetID="22" presetClass="exit" presetSubtype="4" fill="hold" grpId="1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5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6000"/>
                            </p:stCondLst>
                            <p:childTnLst>
                              <p:par>
                                <p:cTn id="78" presetID="22" presetClass="exit" presetSubtype="4" fill="hold" grpId="1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5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/>
      <p:bldP spid="14" grpId="0" animBg="1"/>
      <p:bldP spid="16" grpId="0" animBg="1"/>
      <p:bldP spid="17" grpId="0"/>
      <p:bldP spid="18" grpId="0" animBg="1"/>
      <p:bldP spid="22" grpId="0"/>
      <p:bldP spid="26" grpId="0" animBg="1"/>
      <p:bldP spid="27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1" grpId="0"/>
      <p:bldP spid="41" grpId="1"/>
      <p:bldP spid="42" grpId="0"/>
      <p:bldP spid="4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1971213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1099006" y="-1298925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7521607" y="1028700"/>
            <a:ext cx="9737693" cy="5405361"/>
          </a:xfrm>
          <a:custGeom>
            <a:avLst/>
            <a:gdLst/>
            <a:ahLst/>
            <a:cxnLst/>
            <a:rect l="l" t="t" r="r" b="b"/>
            <a:pathLst>
              <a:path w="2564660" h="1423634">
                <a:moveTo>
                  <a:pt x="38957" y="0"/>
                </a:moveTo>
                <a:lnTo>
                  <a:pt x="2525702" y="0"/>
                </a:lnTo>
                <a:cubicBezTo>
                  <a:pt x="2536035" y="0"/>
                  <a:pt x="2545943" y="4104"/>
                  <a:pt x="2553249" y="11410"/>
                </a:cubicBezTo>
                <a:cubicBezTo>
                  <a:pt x="2560555" y="18716"/>
                  <a:pt x="2564660" y="28625"/>
                  <a:pt x="2564660" y="38957"/>
                </a:cubicBezTo>
                <a:lnTo>
                  <a:pt x="2564660" y="1384677"/>
                </a:lnTo>
                <a:cubicBezTo>
                  <a:pt x="2564660" y="1395009"/>
                  <a:pt x="2560555" y="1404918"/>
                  <a:pt x="2553249" y="1412224"/>
                </a:cubicBezTo>
                <a:cubicBezTo>
                  <a:pt x="2545943" y="1419530"/>
                  <a:pt x="2536035" y="1423634"/>
                  <a:pt x="2525702" y="1423634"/>
                </a:cubicBezTo>
                <a:lnTo>
                  <a:pt x="38957" y="1423634"/>
                </a:lnTo>
                <a:cubicBezTo>
                  <a:pt x="28625" y="1423634"/>
                  <a:pt x="18716" y="1419530"/>
                  <a:pt x="11410" y="1412224"/>
                </a:cubicBezTo>
                <a:cubicBezTo>
                  <a:pt x="4104" y="1404918"/>
                  <a:pt x="0" y="1395009"/>
                  <a:pt x="0" y="1384677"/>
                </a:cubicBezTo>
                <a:lnTo>
                  <a:pt x="0" y="38957"/>
                </a:lnTo>
                <a:cubicBezTo>
                  <a:pt x="0" y="28625"/>
                  <a:pt x="4104" y="18716"/>
                  <a:pt x="11410" y="11410"/>
                </a:cubicBezTo>
                <a:cubicBezTo>
                  <a:pt x="18716" y="4104"/>
                  <a:pt x="28625" y="0"/>
                  <a:pt x="38957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7521607" y="920204"/>
            <a:ext cx="9737693" cy="5513857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-211930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-641278" y="7252742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5950489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0"/>
          <a:srcRect b="69810"/>
          <a:stretch>
            <a:fillRect/>
          </a:stretch>
        </p:blipFill>
        <p:spPr>
          <a:xfrm>
            <a:off x="14334684" y="351942"/>
            <a:ext cx="3684807" cy="37266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75823" y="3185852"/>
            <a:ext cx="8429262" cy="108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4"/>
              </a:lnSpc>
            </a:pPr>
            <a:r>
              <a:rPr lang="en-US" sz="7075" dirty="0">
                <a:solidFill>
                  <a:srgbClr val="FF63D8"/>
                </a:solidFill>
                <a:latin typeface="Arcade Gamer"/>
              </a:rPr>
              <a:t>TERIMA KASIH!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028700" y="1827317"/>
            <a:ext cx="16230600" cy="2672067"/>
          </a:xfrm>
          <a:custGeom>
            <a:avLst/>
            <a:gdLst/>
            <a:ahLst/>
            <a:cxnLst/>
            <a:rect l="l" t="t" r="r" b="b"/>
            <a:pathLst>
              <a:path w="4274726" h="703754">
                <a:moveTo>
                  <a:pt x="23373" y="0"/>
                </a:moveTo>
                <a:lnTo>
                  <a:pt x="4251353" y="0"/>
                </a:lnTo>
                <a:cubicBezTo>
                  <a:pt x="4264261" y="0"/>
                  <a:pt x="4274726" y="10464"/>
                  <a:pt x="4274726" y="23373"/>
                </a:cubicBezTo>
                <a:lnTo>
                  <a:pt x="4274726" y="680382"/>
                </a:lnTo>
                <a:cubicBezTo>
                  <a:pt x="4274726" y="693290"/>
                  <a:pt x="4264261" y="703754"/>
                  <a:pt x="4251353" y="703754"/>
                </a:cubicBezTo>
                <a:lnTo>
                  <a:pt x="23373" y="703754"/>
                </a:lnTo>
                <a:cubicBezTo>
                  <a:pt x="10464" y="703754"/>
                  <a:pt x="0" y="693290"/>
                  <a:pt x="0" y="680382"/>
                </a:cubicBezTo>
                <a:lnTo>
                  <a:pt x="0" y="23373"/>
                </a:lnTo>
                <a:cubicBezTo>
                  <a:pt x="0" y="10464"/>
                  <a:pt x="10464" y="0"/>
                  <a:pt x="23373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 dirty="0"/>
          </a:p>
        </p:txBody>
      </p:sp>
      <p:sp>
        <p:nvSpPr>
          <p:cNvPr id="5" name="TextBox 5"/>
          <p:cNvSpPr txBox="1"/>
          <p:nvPr/>
        </p:nvSpPr>
        <p:spPr>
          <a:xfrm>
            <a:off x="1028700" y="1718821"/>
            <a:ext cx="16230600" cy="2780563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11" name="Freeform 11"/>
          <p:cNvSpPr/>
          <p:nvPr/>
        </p:nvSpPr>
        <p:spPr>
          <a:xfrm flipH="1">
            <a:off x="9410700" y="213991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57727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 flipH="1">
            <a:off x="9410700" y="273046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 flipH="1">
            <a:off x="9410700" y="3320015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 flipH="1">
            <a:off x="9410700" y="390956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9" name="Group 19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>
            <a:alphaModFix amt="71000"/>
          </a:blip>
          <a:srcRect/>
          <a:stretch>
            <a:fillRect/>
          </a:stretch>
        </p:blipFill>
        <p:spPr>
          <a:xfrm rot="-5999390" flipV="1">
            <a:off x="5914462" y="535124"/>
            <a:ext cx="554300" cy="57739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alphaModFix amt="71000"/>
          </a:blip>
          <a:srcRect/>
          <a:stretch>
            <a:fillRect/>
          </a:stretch>
        </p:blipFill>
        <p:spPr>
          <a:xfrm rot="-5031914" flipV="1">
            <a:off x="4206320" y="410058"/>
            <a:ext cx="397359" cy="41391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alphaModFix amt="71000"/>
          </a:blip>
          <a:srcRect/>
          <a:stretch>
            <a:fillRect/>
          </a:stretch>
        </p:blipFill>
        <p:spPr>
          <a:xfrm rot="-6380286" flipV="1">
            <a:off x="2710507" y="865067"/>
            <a:ext cx="269149" cy="28036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>
            <a:alphaModFix amt="71000"/>
          </a:blip>
          <a:srcRect/>
          <a:stretch>
            <a:fillRect/>
          </a:stretch>
        </p:blipFill>
        <p:spPr>
          <a:xfrm rot="4732318" flipH="1" flipV="1">
            <a:off x="11765646" y="557467"/>
            <a:ext cx="554300" cy="57739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>
            <a:alphaModFix amt="71000"/>
          </a:blip>
          <a:srcRect/>
          <a:stretch>
            <a:fillRect/>
          </a:stretch>
        </p:blipFill>
        <p:spPr>
          <a:xfrm rot="5699794" flipH="1" flipV="1">
            <a:off x="13577873" y="350324"/>
            <a:ext cx="397359" cy="41391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>
            <a:alphaModFix amt="71000"/>
          </a:blip>
          <a:srcRect/>
          <a:stretch>
            <a:fillRect/>
          </a:stretch>
        </p:blipFill>
        <p:spPr>
          <a:xfrm rot="4351422" flipH="1" flipV="1">
            <a:off x="15202353" y="826964"/>
            <a:ext cx="269149" cy="28036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963442" y="2087026"/>
            <a:ext cx="656399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rcade Gamer"/>
              </a:rPr>
              <a:t>DATASET</a:t>
            </a:r>
          </a:p>
        </p:txBody>
      </p:sp>
      <p:grpSp>
        <p:nvGrpSpPr>
          <p:cNvPr id="39" name="Grup 38">
            <a:extLst>
              <a:ext uri="{FF2B5EF4-FFF2-40B4-BE49-F238E27FC236}">
                <a16:creationId xmlns:a16="http://schemas.microsoft.com/office/drawing/2014/main" id="{91A280E5-26BC-4006-F6FA-722D551A7AF5}"/>
              </a:ext>
            </a:extLst>
          </p:cNvPr>
          <p:cNvGrpSpPr/>
          <p:nvPr/>
        </p:nvGrpSpPr>
        <p:grpSpPr>
          <a:xfrm>
            <a:off x="1028700" y="5629604"/>
            <a:ext cx="16230600" cy="3294222"/>
            <a:chOff x="1028700" y="5629604"/>
            <a:chExt cx="16230600" cy="329422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2446664" y="5629604"/>
              <a:ext cx="821672" cy="877409"/>
            </a:xfrm>
            <a:prstGeom prst="rect">
              <a:avLst/>
            </a:prstGeom>
          </p:spPr>
        </p:pic>
        <p:sp>
          <p:nvSpPr>
            <p:cNvPr id="7" name="Freeform 7"/>
            <p:cNvSpPr/>
            <p:nvPr/>
          </p:nvSpPr>
          <p:spPr>
            <a:xfrm>
              <a:off x="1028700" y="6912088"/>
              <a:ext cx="3657600" cy="551965"/>
            </a:xfrm>
            <a:custGeom>
              <a:avLst/>
              <a:gdLst/>
              <a:ahLst/>
              <a:cxnLst/>
              <a:rect l="l" t="t" r="r" b="b"/>
              <a:pathLst>
                <a:path w="3657600" h="551965">
                  <a:moveTo>
                    <a:pt x="0" y="0"/>
                  </a:moveTo>
                  <a:lnTo>
                    <a:pt x="3657600" y="0"/>
                  </a:lnTo>
                  <a:lnTo>
                    <a:pt x="3657600" y="551965"/>
                  </a:lnTo>
                  <a:lnTo>
                    <a:pt x="0" y="551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/>
            <p:cNvSpPr/>
            <p:nvPr/>
          </p:nvSpPr>
          <p:spPr>
            <a:xfrm>
              <a:off x="5219700" y="6912088"/>
              <a:ext cx="3657600" cy="551965"/>
            </a:xfrm>
            <a:custGeom>
              <a:avLst/>
              <a:gdLst/>
              <a:ahLst/>
              <a:cxnLst/>
              <a:rect l="l" t="t" r="r" b="b"/>
              <a:pathLst>
                <a:path w="3657600" h="551965">
                  <a:moveTo>
                    <a:pt x="0" y="0"/>
                  </a:moveTo>
                  <a:lnTo>
                    <a:pt x="3657600" y="0"/>
                  </a:lnTo>
                  <a:lnTo>
                    <a:pt x="3657600" y="551965"/>
                  </a:lnTo>
                  <a:lnTo>
                    <a:pt x="0" y="551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9410700" y="6912088"/>
              <a:ext cx="3657600" cy="551965"/>
            </a:xfrm>
            <a:custGeom>
              <a:avLst/>
              <a:gdLst/>
              <a:ahLst/>
              <a:cxnLst/>
              <a:rect l="l" t="t" r="r" b="b"/>
              <a:pathLst>
                <a:path w="3657600" h="551965">
                  <a:moveTo>
                    <a:pt x="0" y="0"/>
                  </a:moveTo>
                  <a:lnTo>
                    <a:pt x="3657600" y="0"/>
                  </a:lnTo>
                  <a:lnTo>
                    <a:pt x="3657600" y="551965"/>
                  </a:lnTo>
                  <a:lnTo>
                    <a:pt x="0" y="551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3601700" y="6912088"/>
              <a:ext cx="3657600" cy="551965"/>
            </a:xfrm>
            <a:custGeom>
              <a:avLst/>
              <a:gdLst/>
              <a:ahLst/>
              <a:cxnLst/>
              <a:rect l="l" t="t" r="r" b="b"/>
              <a:pathLst>
                <a:path w="3657600" h="551965">
                  <a:moveTo>
                    <a:pt x="0" y="0"/>
                  </a:moveTo>
                  <a:lnTo>
                    <a:pt x="3657600" y="0"/>
                  </a:lnTo>
                  <a:lnTo>
                    <a:pt x="3657600" y="551965"/>
                  </a:lnTo>
                  <a:lnTo>
                    <a:pt x="0" y="551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6597310" y="5629604"/>
              <a:ext cx="772120" cy="87740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0698405" y="5760223"/>
              <a:ext cx="1018464" cy="61617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15045843" y="5638524"/>
              <a:ext cx="769314" cy="859569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1028700" y="7670336"/>
              <a:ext cx="3657600" cy="834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Dataset Preprocessing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219700" y="7670336"/>
              <a:ext cx="3657600" cy="834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TARGET CLASS DISTRIBUTION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9410700" y="7670336"/>
              <a:ext cx="3657600" cy="1253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rATIO data training &amp; data test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3601700" y="7670336"/>
              <a:ext cx="3657600" cy="834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MODELLING ALGORITMA KNN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659634" y="2643538"/>
            <a:ext cx="7217666" cy="103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4"/>
              </a:lnSpc>
            </a:pPr>
            <a:r>
              <a:rPr lang="en-US" sz="6700" dirty="0">
                <a:solidFill>
                  <a:srgbClr val="FF63D8"/>
                </a:solidFill>
                <a:latin typeface="Arcade Gamer"/>
              </a:rPr>
              <a:t>PEMBAHASAN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63442" y="2677576"/>
            <a:ext cx="656399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rcade Gamer"/>
              </a:rPr>
              <a:t>TARGET CLASS DISTRIBUTION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963442" y="3267130"/>
            <a:ext cx="6563991" cy="34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Arcade Gamer"/>
              </a:rPr>
              <a:t>RATIOdata</a:t>
            </a:r>
            <a:r>
              <a:rPr lang="en-US" sz="2000" dirty="0">
                <a:solidFill>
                  <a:srgbClr val="FFFFFF"/>
                </a:solidFill>
                <a:latin typeface="Arcade Gamer"/>
              </a:rPr>
              <a:t> training DAN DATA TES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63442" y="3853250"/>
            <a:ext cx="656399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rcade Gamer"/>
              </a:rPr>
              <a:t>MODELLING ALGORITMA KNN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021769" y="682309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BENGKEL KODING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6" grpId="0" animBg="1"/>
      <p:bldP spid="17" grpId="0" animBg="1"/>
      <p:bldP spid="18" grpId="0" animBg="1"/>
      <p:bldP spid="29" grpId="0"/>
      <p:bldP spid="3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flipH="1">
            <a:off x="9924198" y="8776755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843781" y="0"/>
                </a:moveTo>
                <a:lnTo>
                  <a:pt x="0" y="0"/>
                </a:lnTo>
                <a:lnTo>
                  <a:pt x="0" y="963090"/>
                </a:lnTo>
                <a:lnTo>
                  <a:pt x="843781" y="963090"/>
                </a:lnTo>
                <a:lnTo>
                  <a:pt x="8437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29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0807632" y="3146459"/>
            <a:ext cx="6451668" cy="10752781"/>
          </a:xfrm>
          <a:custGeom>
            <a:avLst/>
            <a:gdLst/>
            <a:ahLst/>
            <a:cxnLst/>
            <a:rect l="l" t="t" r="r" b="b"/>
            <a:pathLst>
              <a:path w="6451668" h="10752781">
                <a:moveTo>
                  <a:pt x="0" y="0"/>
                </a:moveTo>
                <a:lnTo>
                  <a:pt x="6451668" y="0"/>
                </a:lnTo>
                <a:lnTo>
                  <a:pt x="6451668" y="10752781"/>
                </a:lnTo>
                <a:lnTo>
                  <a:pt x="0" y="10752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9924198" y="9073834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050460" y="3353697"/>
            <a:ext cx="5966012" cy="3579607"/>
            <a:chOff x="0" y="0"/>
            <a:chExt cx="6350000" cy="381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0"/>
              <a:stretch>
                <a:fillRect l="-343" r="-343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527434" y="6182677"/>
            <a:ext cx="978075" cy="934061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2153590" y="3146459"/>
            <a:ext cx="7519005" cy="5169256"/>
          </a:xfrm>
          <a:custGeom>
            <a:avLst/>
            <a:gdLst/>
            <a:ahLst/>
            <a:cxnLst/>
            <a:rect l="l" t="t" r="r" b="b"/>
            <a:pathLst>
              <a:path w="1980314" h="1361450">
                <a:moveTo>
                  <a:pt x="50453" y="0"/>
                </a:moveTo>
                <a:lnTo>
                  <a:pt x="1929861" y="0"/>
                </a:lnTo>
                <a:cubicBezTo>
                  <a:pt x="1957726" y="0"/>
                  <a:pt x="1980314" y="22588"/>
                  <a:pt x="1980314" y="50453"/>
                </a:cubicBezTo>
                <a:lnTo>
                  <a:pt x="1980314" y="1310997"/>
                </a:lnTo>
                <a:cubicBezTo>
                  <a:pt x="1980314" y="1338862"/>
                  <a:pt x="1957726" y="1361450"/>
                  <a:pt x="1929861" y="1361450"/>
                </a:cubicBezTo>
                <a:lnTo>
                  <a:pt x="50453" y="1361450"/>
                </a:lnTo>
                <a:cubicBezTo>
                  <a:pt x="22588" y="1361450"/>
                  <a:pt x="0" y="1338862"/>
                  <a:pt x="0" y="1310997"/>
                </a:cubicBezTo>
                <a:lnTo>
                  <a:pt x="0" y="50453"/>
                </a:lnTo>
                <a:cubicBezTo>
                  <a:pt x="0" y="22588"/>
                  <a:pt x="22588" y="0"/>
                  <a:pt x="50453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2153590" y="2965633"/>
            <a:ext cx="7519005" cy="5350082"/>
          </a:xfrm>
          <a:prstGeom prst="rect">
            <a:avLst/>
          </a:prstGeom>
        </p:spPr>
        <p:txBody>
          <a:bodyPr lIns="254000" tIns="254000" rIns="254000" bIns="254000" rtlCol="0" anchor="t"/>
          <a:lstStyle/>
          <a:p>
            <a:pPr>
              <a:lnSpc>
                <a:spcPts val="3079"/>
              </a:lnSpc>
            </a:pPr>
            <a:endParaRPr dirty="0"/>
          </a:p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Disket Mono"/>
              </a:rPr>
              <a:t>  dataset yang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akan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dianalisa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adalah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laporan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cuaca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wilayah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seattle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selama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3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tahun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dari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1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januari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2012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hingga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31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desember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2015,dataset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laporan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cuaca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kali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ini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memiliki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fitur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yakni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: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temperatur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minimal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temperatur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maximal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pengendapan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(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precipation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)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kecepatan</a:t>
            </a:r>
            <a:r>
              <a:rPr lang="en-US" sz="219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Disket Mono"/>
              </a:rPr>
              <a:t>angin</a:t>
            </a:r>
            <a:endParaRPr lang="en-US" sz="2199" dirty="0">
              <a:solidFill>
                <a:srgbClr val="FFFFFF"/>
              </a:solidFill>
              <a:latin typeface="Disket Mono"/>
            </a:endParaRPr>
          </a:p>
          <a:p>
            <a:pPr>
              <a:lnSpc>
                <a:spcPts val="3079"/>
              </a:lnSpc>
            </a:pPr>
            <a:endParaRPr lang="en-US" sz="2199" dirty="0">
              <a:solidFill>
                <a:srgbClr val="FFFFFF"/>
              </a:solidFill>
              <a:latin typeface="Disket Mon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57727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4" name="Group 14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8" name="Freeform 18"/>
          <p:cNvSpPr/>
          <p:nvPr/>
        </p:nvSpPr>
        <p:spPr>
          <a:xfrm>
            <a:off x="731659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0" y="0"/>
                </a:moveTo>
                <a:lnTo>
                  <a:pt x="1855950" y="0"/>
                </a:lnTo>
                <a:lnTo>
                  <a:pt x="1855950" y="1091101"/>
                </a:lnTo>
                <a:lnTo>
                  <a:pt x="0" y="10911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TextBox 19"/>
          <p:cNvSpPr txBox="1"/>
          <p:nvPr/>
        </p:nvSpPr>
        <p:spPr>
          <a:xfrm>
            <a:off x="1150114" y="1204078"/>
            <a:ext cx="15987772" cy="1785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4"/>
              </a:lnSpc>
            </a:pPr>
            <a:r>
              <a:rPr lang="en-US" sz="6075" dirty="0">
                <a:solidFill>
                  <a:srgbClr val="FF63D8"/>
                </a:solidFill>
                <a:latin typeface="Arcade Gamer"/>
              </a:rPr>
              <a:t>DATASET AWAL LAPORAN CUACA WILAYAH SEATTLE</a:t>
            </a:r>
          </a:p>
        </p:txBody>
      </p:sp>
      <p:sp>
        <p:nvSpPr>
          <p:cNvPr id="20" name="Freeform 20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6527434" y="58540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8"/>
                </a:lnTo>
                <a:lnTo>
                  <a:pt x="0" y="5477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>
            <a:off x="17178420" y="545893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1" grpId="0" animBg="1"/>
      <p:bldP spid="18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-523649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80670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19050" y="2443961"/>
            <a:ext cx="12849901" cy="24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dirty="0">
                <a:solidFill>
                  <a:srgbClr val="FF63D8"/>
                </a:solidFill>
                <a:latin typeface="Arcade Gamer"/>
              </a:rPr>
              <a:t>DATA PREPROCESSING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Freeform 28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Freeform 29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Freeform 30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Freeform 31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2" name="Freeform 32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429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3" name="Freeform 33"/>
          <p:cNvSpPr/>
          <p:nvPr/>
        </p:nvSpPr>
        <p:spPr>
          <a:xfrm>
            <a:off x="820545" y="440443"/>
            <a:ext cx="2270230" cy="974135"/>
          </a:xfrm>
          <a:custGeom>
            <a:avLst/>
            <a:gdLst/>
            <a:ahLst/>
            <a:cxnLst/>
            <a:rect l="l" t="t" r="r" b="b"/>
            <a:pathLst>
              <a:path w="2270230" h="974135">
                <a:moveTo>
                  <a:pt x="0" y="0"/>
                </a:moveTo>
                <a:lnTo>
                  <a:pt x="2270230" y="0"/>
                </a:lnTo>
                <a:lnTo>
                  <a:pt x="2270230" y="974135"/>
                </a:lnTo>
                <a:lnTo>
                  <a:pt x="0" y="974135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4" name="TextBox 34"/>
          <p:cNvSpPr txBox="1"/>
          <p:nvPr/>
        </p:nvSpPr>
        <p:spPr>
          <a:xfrm>
            <a:off x="13866826" y="661011"/>
            <a:ext cx="374973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999">
                <a:solidFill>
                  <a:srgbClr val="FF63D8"/>
                </a:solidFill>
                <a:latin typeface="Arcade Gamer"/>
              </a:rPr>
              <a:t>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028700" y="2948981"/>
            <a:ext cx="16230600" cy="5039845"/>
            <a:chOff x="0" y="0"/>
            <a:chExt cx="4274726" cy="13273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1327367"/>
            </a:xfrm>
            <a:custGeom>
              <a:avLst/>
              <a:gdLst/>
              <a:ahLst/>
              <a:cxnLst/>
              <a:rect l="l" t="t" r="r" b="b"/>
              <a:pathLst>
                <a:path w="4274726" h="1327367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1303994"/>
                  </a:lnTo>
                  <a:cubicBezTo>
                    <a:pt x="4274726" y="1316902"/>
                    <a:pt x="4264261" y="1327367"/>
                    <a:pt x="4251353" y="1327367"/>
                  </a:cubicBezTo>
                  <a:lnTo>
                    <a:pt x="23373" y="1327367"/>
                  </a:lnTo>
                  <a:cubicBezTo>
                    <a:pt x="10464" y="1327367"/>
                    <a:pt x="0" y="1316902"/>
                    <a:pt x="0" y="1303994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274726" cy="138451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FFFFFF"/>
                </a:solidFill>
                <a:latin typeface="Disket Mono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340145"/>
            <a:ext cx="16230600" cy="98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1"/>
              </a:lnSpc>
            </a:pPr>
            <a:r>
              <a:rPr lang="en-US" sz="6474" dirty="0">
                <a:solidFill>
                  <a:srgbClr val="FF63D8"/>
                </a:solidFill>
                <a:latin typeface="Arcade Gamer"/>
              </a:rPr>
              <a:t>DATA PREPROCESSING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95009" y="3556283"/>
            <a:ext cx="14126063" cy="376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Disket Mono"/>
              </a:rPr>
              <a:t>DATA PREPROCESSING ADALAH DIMANA DATASET AWAL DIMANA DIOLAH SEBELUM MELAKUKAN VISUALISASI DATA,MODELLING,TESTING,PREDICTION.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FFFFFF"/>
              </a:solidFill>
              <a:latin typeface="Disket Mono"/>
            </a:endParaRP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Disket Mono"/>
              </a:rPr>
              <a:t>METODE-METODE DATA PREPROCESSING ANTARA LAIN : </a:t>
            </a:r>
          </a:p>
          <a:p>
            <a:pPr marL="518163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Disket Mono"/>
              </a:rPr>
              <a:t>pENGECHECKAN</a:t>
            </a:r>
            <a:r>
              <a:rPr lang="en-US" sz="2400" dirty="0">
                <a:solidFill>
                  <a:srgbClr val="FFFFFF"/>
                </a:solidFill>
                <a:latin typeface="Disket Mono"/>
              </a:rPr>
              <a:t> NULL VALUE</a:t>
            </a:r>
          </a:p>
          <a:p>
            <a:pPr marL="518163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isket Mono"/>
              </a:rPr>
              <a:t>DATA DROP UNTUK KOLOM YANG TAK DIBUTUHKAN</a:t>
            </a:r>
          </a:p>
          <a:p>
            <a:pPr marL="518163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isket Mono"/>
              </a:rPr>
              <a:t>MENGUBAH NAMA KOLOM</a:t>
            </a:r>
          </a:p>
          <a:p>
            <a:pPr marL="518163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isket Mono"/>
              </a:rPr>
              <a:t>MENGUBAH TIPE DATA</a:t>
            </a:r>
          </a:p>
          <a:p>
            <a:pPr marL="518163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isket Mono"/>
              </a:rPr>
              <a:t>DLL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27434" y="58540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8"/>
                </a:lnTo>
                <a:lnTo>
                  <a:pt x="0" y="547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7178420" y="545893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57727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1118452" y="8017568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4" y="0"/>
                </a:lnTo>
                <a:lnTo>
                  <a:pt x="3615824" y="1715872"/>
                </a:lnTo>
                <a:lnTo>
                  <a:pt x="0" y="1715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767034" y="7967007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0" y="0"/>
                </a:moveTo>
                <a:lnTo>
                  <a:pt x="1855950" y="0"/>
                </a:lnTo>
                <a:lnTo>
                  <a:pt x="1855950" y="1091100"/>
                </a:lnTo>
                <a:lnTo>
                  <a:pt x="0" y="10911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15341087" y="6151992"/>
            <a:ext cx="3370555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0000">
            <a:off x="-275242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055996" y="1069876"/>
            <a:ext cx="6203304" cy="2384470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1055996" y="852885"/>
            <a:ext cx="6203304" cy="2601461"/>
          </a:xfrm>
          <a:prstGeom prst="rect">
            <a:avLst/>
          </a:prstGeom>
        </p:spPr>
        <p:txBody>
          <a:bodyPr lIns="254000" tIns="254000" rIns="254000" bIns="254000" rtlCol="0" anchor="t"/>
          <a:lstStyle/>
          <a:p>
            <a:pPr>
              <a:lnSpc>
                <a:spcPts val="3359"/>
              </a:lnSpc>
            </a:pPr>
            <a:endParaRPr/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  </a:t>
            </a:r>
          </a:p>
        </p:txBody>
      </p:sp>
      <p:sp>
        <p:nvSpPr>
          <p:cNvPr id="6" name="Freeform 6"/>
          <p:cNvSpPr/>
          <p:nvPr/>
        </p:nvSpPr>
        <p:spPr>
          <a:xfrm>
            <a:off x="6776635" y="1028700"/>
            <a:ext cx="3820658" cy="2425807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20437" y="1172458"/>
            <a:ext cx="3533054" cy="2119832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13319" r="-13319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Freeform 10"/>
          <p:cNvSpPr/>
          <p:nvPr/>
        </p:nvSpPr>
        <p:spPr>
          <a:xfrm>
            <a:off x="6776635" y="3930597"/>
            <a:ext cx="3820658" cy="2425807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6"/>
                </a:lnTo>
                <a:lnTo>
                  <a:pt x="0" y="2425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20437" y="4074355"/>
            <a:ext cx="3533054" cy="2119832"/>
            <a:chOff x="0" y="0"/>
            <a:chExt cx="6350000" cy="381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-4797" r="-4797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>
            <a:off x="6776635" y="6832493"/>
            <a:ext cx="3820658" cy="2425807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920437" y="6976251"/>
            <a:ext cx="3533054" cy="2119832"/>
            <a:chOff x="0" y="0"/>
            <a:chExt cx="6350000" cy="381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8"/>
              <a:stretch>
                <a:fillRect l="-13936" r="-13936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11382300" y="1454337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1055996" y="3951265"/>
            <a:ext cx="6203304" cy="2384470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21" name="TextBox 21"/>
          <p:cNvSpPr txBox="1"/>
          <p:nvPr/>
        </p:nvSpPr>
        <p:spPr>
          <a:xfrm>
            <a:off x="11055996" y="3734274"/>
            <a:ext cx="6203304" cy="2601461"/>
          </a:xfrm>
          <a:prstGeom prst="rect">
            <a:avLst/>
          </a:prstGeom>
        </p:spPr>
        <p:txBody>
          <a:bodyPr lIns="254000" tIns="254000" rIns="254000" bIns="254000" rtlCol="0" anchor="t"/>
          <a:lstStyle/>
          <a:p>
            <a:pPr>
              <a:lnSpc>
                <a:spcPts val="3359"/>
              </a:lnSpc>
            </a:pPr>
            <a:endParaRPr/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  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11382300" y="4335726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11055996" y="6832493"/>
            <a:ext cx="6203304" cy="2384470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25" name="TextBox 25"/>
          <p:cNvSpPr txBox="1"/>
          <p:nvPr/>
        </p:nvSpPr>
        <p:spPr>
          <a:xfrm>
            <a:off x="11055996" y="6615502"/>
            <a:ext cx="6203304" cy="2601461"/>
          </a:xfrm>
          <a:prstGeom prst="rect">
            <a:avLst/>
          </a:prstGeom>
        </p:spPr>
        <p:txBody>
          <a:bodyPr lIns="254000" tIns="254000" rIns="254000" bIns="254000" rtlCol="0" anchor="t"/>
          <a:lstStyle/>
          <a:p>
            <a:pPr>
              <a:lnSpc>
                <a:spcPts val="3359"/>
              </a:lnSpc>
            </a:pPr>
            <a:endParaRPr/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  </a:t>
            </a:r>
          </a:p>
        </p:txBody>
      </p:sp>
      <p:sp>
        <p:nvSpPr>
          <p:cNvPr id="26" name="Freeform 26"/>
          <p:cNvSpPr/>
          <p:nvPr/>
        </p:nvSpPr>
        <p:spPr>
          <a:xfrm flipH="1">
            <a:off x="11382300" y="7216954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1028700" y="1028700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TextBox 28"/>
          <p:cNvSpPr txBox="1"/>
          <p:nvPr/>
        </p:nvSpPr>
        <p:spPr>
          <a:xfrm>
            <a:off x="1028700" y="3577365"/>
            <a:ext cx="5104688" cy="283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6500">
                <a:solidFill>
                  <a:srgbClr val="FF63D8"/>
                </a:solidFill>
                <a:latin typeface="Arcade Gamer"/>
              </a:rPr>
              <a:t>DATA PREPROCESSING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786256" y="1408757"/>
            <a:ext cx="5042502" cy="1951904"/>
            <a:chOff x="0" y="0"/>
            <a:chExt cx="6723336" cy="260253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6723336" cy="534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PENGECHECKAN NULL VALUE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63038"/>
              <a:ext cx="6723336" cy="193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Pengecheckan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dilakukan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karena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dikhawatirkan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adanya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fitur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yang kosong pada dataset yang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akan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diolah,karena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ada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tidaknya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NULL VALUE sangat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mempengaruhi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akurasi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data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786256" y="4290146"/>
            <a:ext cx="5042502" cy="1780454"/>
            <a:chOff x="0" y="0"/>
            <a:chExt cx="6723336" cy="2373939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57150"/>
              <a:ext cx="6723336" cy="1093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MEMBUANG KOLOM yang tidak dibutuhkan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221838"/>
              <a:ext cx="6723336" cy="1152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Dalam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dataset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ini,yang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akan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dibuang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adalah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kolom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Date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dimana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kolom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DATE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ini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berisi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tanggal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terecordnya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data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laporan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cuaca</a:t>
              </a:r>
              <a:r>
                <a:rPr lang="en-US" sz="17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Garet"/>
                </a:rPr>
                <a:t>ini</a:t>
              </a:r>
              <a:endParaRPr lang="en-US" sz="1700" dirty="0">
                <a:solidFill>
                  <a:srgbClr val="FFFFFF"/>
                </a:solidFill>
                <a:latin typeface="Garet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786256" y="7171374"/>
            <a:ext cx="5042502" cy="1835064"/>
            <a:chOff x="0" y="0"/>
            <a:chExt cx="6723336" cy="2446752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57150"/>
              <a:ext cx="6723336" cy="1093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MENGIDENTIFIKASI TARGET CLASS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212313"/>
              <a:ext cx="6723336" cy="1234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Garet"/>
                </a:rPr>
                <a:t>Untuk </a:t>
              </a:r>
              <a:r>
                <a:rPr lang="en-US" sz="1800" dirty="0" err="1">
                  <a:solidFill>
                    <a:srgbClr val="FFFFFF"/>
                  </a:solidFill>
                  <a:latin typeface="Garet"/>
                </a:rPr>
                <a:t>mengidentifikasi</a:t>
              </a:r>
              <a:r>
                <a:rPr lang="en-US" sz="1800" dirty="0">
                  <a:solidFill>
                    <a:srgbClr val="FFFFFF"/>
                  </a:solidFill>
                  <a:latin typeface="Garet"/>
                </a:rPr>
                <a:t>  </a:t>
              </a:r>
              <a:r>
                <a:rPr lang="en-US" sz="1800" dirty="0" err="1">
                  <a:solidFill>
                    <a:srgbClr val="FFFFFF"/>
                  </a:solidFill>
                  <a:latin typeface="Garet"/>
                </a:rPr>
                <a:t>kelas</a:t>
              </a:r>
              <a:r>
                <a:rPr lang="en-US" sz="18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Garet"/>
                </a:rPr>
                <a:t>kelas</a:t>
              </a:r>
              <a:r>
                <a:rPr lang="en-US" sz="18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Garet"/>
                </a:rPr>
                <a:t>apa</a:t>
              </a:r>
              <a:r>
                <a:rPr lang="en-US" sz="18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Garet"/>
                </a:rPr>
                <a:t>saja</a:t>
              </a:r>
              <a:r>
                <a:rPr lang="en-US" sz="1800" dirty="0">
                  <a:solidFill>
                    <a:srgbClr val="FFFFFF"/>
                  </a:solidFill>
                  <a:latin typeface="Garet"/>
                </a:rPr>
                <a:t> yang </a:t>
              </a:r>
              <a:r>
                <a:rPr lang="en-US" sz="1800" dirty="0" err="1">
                  <a:solidFill>
                    <a:srgbClr val="FFFFFF"/>
                  </a:solidFill>
                  <a:latin typeface="Garet"/>
                </a:rPr>
                <a:t>akan</a:t>
              </a:r>
              <a:r>
                <a:rPr lang="en-US" sz="18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Garet"/>
                </a:rPr>
                <a:t>dijadikan</a:t>
              </a:r>
              <a:r>
                <a:rPr lang="en-US" sz="1800" dirty="0">
                  <a:solidFill>
                    <a:srgbClr val="FFFFFF"/>
                  </a:solidFill>
                  <a:latin typeface="Garet"/>
                </a:rPr>
                <a:t> target </a:t>
              </a:r>
              <a:r>
                <a:rPr lang="en-US" sz="1800" dirty="0" err="1">
                  <a:solidFill>
                    <a:srgbClr val="FFFFFF"/>
                  </a:solidFill>
                  <a:latin typeface="Garet"/>
                </a:rPr>
                <a:t>klasifikasi</a:t>
              </a:r>
              <a:r>
                <a:rPr lang="en-US" sz="1800" dirty="0">
                  <a:solidFill>
                    <a:srgbClr val="FFFFFF"/>
                  </a:solidFill>
                  <a:latin typeface="Garet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Garet"/>
                </a:rPr>
                <a:t>nantinya</a:t>
              </a:r>
              <a:endParaRPr lang="en-US" sz="1800" dirty="0">
                <a:solidFill>
                  <a:srgbClr val="FFFFFF"/>
                </a:solidFill>
                <a:latin typeface="Garet"/>
              </a:endParaRPr>
            </a:p>
          </p:txBody>
        </p:sp>
      </p:grpSp>
      <p:sp>
        <p:nvSpPr>
          <p:cNvPr id="38" name="Freeform 38"/>
          <p:cNvSpPr/>
          <p:nvPr/>
        </p:nvSpPr>
        <p:spPr>
          <a:xfrm>
            <a:off x="2288620" y="1077513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9" name="Freeform 39"/>
          <p:cNvSpPr/>
          <p:nvPr/>
        </p:nvSpPr>
        <p:spPr>
          <a:xfrm>
            <a:off x="2730203" y="1077513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0" name="Freeform 40"/>
          <p:cNvSpPr/>
          <p:nvPr/>
        </p:nvSpPr>
        <p:spPr>
          <a:xfrm>
            <a:off x="3171785" y="1077513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1" name="Freeform 41"/>
          <p:cNvSpPr/>
          <p:nvPr/>
        </p:nvSpPr>
        <p:spPr>
          <a:xfrm>
            <a:off x="3613367" y="1077513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2" name="Freeform 42"/>
          <p:cNvSpPr/>
          <p:nvPr/>
        </p:nvSpPr>
        <p:spPr>
          <a:xfrm>
            <a:off x="4054949" y="1077513"/>
            <a:ext cx="365831" cy="331244"/>
          </a:xfrm>
          <a:custGeom>
            <a:avLst/>
            <a:gdLst/>
            <a:ahLst/>
            <a:cxnLst/>
            <a:rect l="l" t="t" r="r" b="b"/>
            <a:pathLst>
              <a:path w="365831" h="331244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4" grpId="0" animBg="1"/>
      <p:bldP spid="18" grpId="0" animBg="1"/>
      <p:bldP spid="20" grpId="0" animBg="1"/>
      <p:bldP spid="22" grpId="0" animBg="1"/>
      <p:bldP spid="24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7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19050" y="2443961"/>
            <a:ext cx="12849901" cy="24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 dirty="0">
                <a:solidFill>
                  <a:srgbClr val="FF63D8"/>
                </a:solidFill>
                <a:latin typeface="Arcade Gamer"/>
              </a:rPr>
              <a:t>VISUALISASI DATA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Freeform 28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Freeform 29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Freeform 30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Freeform 31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2" name="Freeform 32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429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3" name="Freeform 33"/>
          <p:cNvSpPr/>
          <p:nvPr/>
        </p:nvSpPr>
        <p:spPr>
          <a:xfrm>
            <a:off x="820545" y="440443"/>
            <a:ext cx="2270230" cy="974135"/>
          </a:xfrm>
          <a:custGeom>
            <a:avLst/>
            <a:gdLst/>
            <a:ahLst/>
            <a:cxnLst/>
            <a:rect l="l" t="t" r="r" b="b"/>
            <a:pathLst>
              <a:path w="2270230" h="974135">
                <a:moveTo>
                  <a:pt x="0" y="0"/>
                </a:moveTo>
                <a:lnTo>
                  <a:pt x="2270230" y="0"/>
                </a:lnTo>
                <a:lnTo>
                  <a:pt x="2270230" y="974135"/>
                </a:lnTo>
                <a:lnTo>
                  <a:pt x="0" y="974135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4" name="TextBox 34"/>
          <p:cNvSpPr txBox="1"/>
          <p:nvPr/>
        </p:nvSpPr>
        <p:spPr>
          <a:xfrm>
            <a:off x="13866826" y="661011"/>
            <a:ext cx="374973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999">
                <a:solidFill>
                  <a:srgbClr val="FF63D8"/>
                </a:solidFill>
                <a:latin typeface="Arcade Gamer"/>
              </a:rPr>
              <a:t>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293475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2374808" y="2183369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1" y="0"/>
                </a:lnTo>
                <a:lnTo>
                  <a:pt x="843781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29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0807632" y="3146459"/>
            <a:ext cx="6451668" cy="10752781"/>
          </a:xfrm>
          <a:custGeom>
            <a:avLst/>
            <a:gdLst/>
            <a:ahLst/>
            <a:cxnLst/>
            <a:rect l="l" t="t" r="r" b="b"/>
            <a:pathLst>
              <a:path w="6451668" h="10752781">
                <a:moveTo>
                  <a:pt x="0" y="0"/>
                </a:moveTo>
                <a:lnTo>
                  <a:pt x="6451668" y="0"/>
                </a:lnTo>
                <a:lnTo>
                  <a:pt x="6451668" y="10752781"/>
                </a:lnTo>
                <a:lnTo>
                  <a:pt x="0" y="10752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flipH="1">
            <a:off x="9491262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1010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9924198" y="9073834"/>
            <a:ext cx="4914150" cy="1429571"/>
          </a:xfrm>
          <a:custGeom>
            <a:avLst/>
            <a:gdLst/>
            <a:ahLst/>
            <a:cxnLst/>
            <a:rect l="l" t="t" r="r" b="b"/>
            <a:pathLst>
              <a:path w="4914150" h="1429571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50460" y="3353697"/>
            <a:ext cx="5966012" cy="3579607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2"/>
              <a:stretch>
                <a:fillRect t="-12458" b="-12458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527434" y="6182677"/>
            <a:ext cx="978075" cy="934061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2153590" y="3146459"/>
            <a:ext cx="7519005" cy="5376390"/>
          </a:xfrm>
          <a:custGeom>
            <a:avLst/>
            <a:gdLst/>
            <a:ahLst/>
            <a:cxnLst/>
            <a:rect l="l" t="t" r="r" b="b"/>
            <a:pathLst>
              <a:path w="1980314" h="1416004">
                <a:moveTo>
                  <a:pt x="50453" y="0"/>
                </a:moveTo>
                <a:lnTo>
                  <a:pt x="1929861" y="0"/>
                </a:lnTo>
                <a:cubicBezTo>
                  <a:pt x="1957726" y="0"/>
                  <a:pt x="1980314" y="22588"/>
                  <a:pt x="1980314" y="50453"/>
                </a:cubicBezTo>
                <a:lnTo>
                  <a:pt x="1980314" y="1365551"/>
                </a:lnTo>
                <a:cubicBezTo>
                  <a:pt x="1980314" y="1393416"/>
                  <a:pt x="1957726" y="1416004"/>
                  <a:pt x="1929861" y="1416004"/>
                </a:cubicBezTo>
                <a:lnTo>
                  <a:pt x="50453" y="1416004"/>
                </a:lnTo>
                <a:cubicBezTo>
                  <a:pt x="22588" y="1416004"/>
                  <a:pt x="0" y="1393416"/>
                  <a:pt x="0" y="1365551"/>
                </a:cubicBezTo>
                <a:lnTo>
                  <a:pt x="0" y="50453"/>
                </a:lnTo>
                <a:cubicBezTo>
                  <a:pt x="0" y="22588"/>
                  <a:pt x="22588" y="0"/>
                  <a:pt x="50453" y="0"/>
                </a:cubicBezTo>
                <a:close/>
              </a:path>
            </a:pathLst>
          </a:custGeom>
          <a:solidFill>
            <a:srgbClr val="000000"/>
          </a:solidFill>
          <a:ln w="47625" cap="rnd">
            <a:solidFill>
              <a:srgbClr val="21EF8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2153590" y="2965633"/>
            <a:ext cx="7519005" cy="5557216"/>
          </a:xfrm>
          <a:prstGeom prst="rect">
            <a:avLst/>
          </a:prstGeom>
        </p:spPr>
        <p:txBody>
          <a:bodyPr lIns="254000" tIns="254000" rIns="254000" bIns="254000" rtlCol="0" anchor="t"/>
          <a:lstStyle/>
          <a:p>
            <a:pPr>
              <a:lnSpc>
                <a:spcPts val="2869"/>
              </a:lnSpc>
            </a:pPr>
            <a:endParaRPr dirty="0"/>
          </a:p>
          <a:p>
            <a:pPr algn="just">
              <a:lnSpc>
                <a:spcPts val="2869"/>
              </a:lnSpc>
            </a:pPr>
            <a:r>
              <a:rPr lang="en-US" sz="204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Visualisasi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data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adalah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cara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menampilkan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data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menggunakan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media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statistik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seperti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 :</a:t>
            </a:r>
          </a:p>
          <a:p>
            <a:pPr marL="442594" lvl="1" indent="-221297" algn="just">
              <a:lnSpc>
                <a:spcPts val="2869"/>
              </a:lnSpc>
              <a:buFont typeface="Arial"/>
              <a:buChar char="•"/>
            </a:pPr>
            <a:r>
              <a:rPr lang="en-US" sz="2049" dirty="0">
                <a:solidFill>
                  <a:srgbClr val="FFFFFF"/>
                </a:solidFill>
                <a:latin typeface="Disket Mono"/>
              </a:rPr>
              <a:t>diagram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batang</a:t>
            </a:r>
            <a:endParaRPr lang="en-US" sz="2049" dirty="0">
              <a:solidFill>
                <a:srgbClr val="FFFFFF"/>
              </a:solidFill>
              <a:latin typeface="Disket Mono"/>
            </a:endParaRPr>
          </a:p>
          <a:p>
            <a:pPr marL="442594" lvl="1" indent="-221297" algn="just">
              <a:lnSpc>
                <a:spcPts val="2869"/>
              </a:lnSpc>
              <a:buFont typeface="Arial"/>
              <a:buChar char="•"/>
            </a:pPr>
            <a:r>
              <a:rPr lang="en-US" sz="2049" dirty="0">
                <a:solidFill>
                  <a:srgbClr val="FFFFFF"/>
                </a:solidFill>
                <a:latin typeface="Disket Mono"/>
              </a:rPr>
              <a:t>diagram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lingkaran</a:t>
            </a:r>
            <a:endParaRPr lang="en-US" sz="2049" dirty="0">
              <a:solidFill>
                <a:srgbClr val="FFFFFF"/>
              </a:solidFill>
              <a:latin typeface="Disket Mono"/>
            </a:endParaRPr>
          </a:p>
          <a:p>
            <a:pPr marL="442594" lvl="1" indent="-221297" algn="just">
              <a:lnSpc>
                <a:spcPts val="2869"/>
              </a:lnSpc>
              <a:buFont typeface="Arial"/>
              <a:buChar char="•"/>
            </a:pPr>
            <a:r>
              <a:rPr lang="en-US" sz="2049" dirty="0">
                <a:solidFill>
                  <a:srgbClr val="FFFFFF"/>
                </a:solidFill>
                <a:latin typeface="Disket Mono"/>
              </a:rPr>
              <a:t>scatter plot (diagram </a:t>
            </a: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titik</a:t>
            </a:r>
            <a:r>
              <a:rPr lang="en-US" sz="2049" dirty="0">
                <a:solidFill>
                  <a:srgbClr val="FFFFFF"/>
                </a:solidFill>
                <a:latin typeface="Disket Mono"/>
              </a:rPr>
              <a:t>)</a:t>
            </a:r>
          </a:p>
          <a:p>
            <a:pPr marL="442594" lvl="1" indent="-221297" algn="just">
              <a:lnSpc>
                <a:spcPts val="2869"/>
              </a:lnSpc>
              <a:buFont typeface="Arial"/>
              <a:buChar char="•"/>
            </a:pPr>
            <a:r>
              <a:rPr lang="en-US" sz="2049" dirty="0" err="1">
                <a:solidFill>
                  <a:srgbClr val="FFFFFF"/>
                </a:solidFill>
                <a:latin typeface="Disket Mono"/>
              </a:rPr>
              <a:t>dll</a:t>
            </a:r>
            <a:endParaRPr lang="en-US" sz="2049" dirty="0">
              <a:solidFill>
                <a:srgbClr val="FFFFFF"/>
              </a:solidFill>
              <a:latin typeface="Disket Mono"/>
            </a:endParaRPr>
          </a:p>
          <a:p>
            <a:pPr algn="just">
              <a:lnSpc>
                <a:spcPts val="2869"/>
              </a:lnSpc>
            </a:pPr>
            <a:endParaRPr lang="en-US" sz="2049" dirty="0">
              <a:solidFill>
                <a:srgbClr val="FFFFFF"/>
              </a:solidFill>
              <a:latin typeface="Disket Mono"/>
            </a:endParaRPr>
          </a:p>
          <a:p>
            <a:pPr algn="just">
              <a:lnSpc>
                <a:spcPts val="2869"/>
              </a:lnSpc>
            </a:pPr>
            <a:r>
              <a:rPr lang="en-US" sz="2049" dirty="0">
                <a:solidFill>
                  <a:srgbClr val="FFFFFF"/>
                </a:solidFill>
                <a:latin typeface="Disket Mono"/>
              </a:rPr>
              <a:t>  LIBRARY YANG DIGUNAKAN UNTUK MENAMPILKAN DIGRAM STATISTIK-STATISTIK TERSEBUT,MENGGUNAKAN </a:t>
            </a:r>
            <a:r>
              <a:rPr lang="en-US" sz="2049" dirty="0">
                <a:solidFill>
                  <a:srgbClr val="FFFFFF"/>
                </a:solidFill>
                <a:latin typeface="Disket Mono Bold"/>
              </a:rPr>
              <a:t>MATPLOTLIB</a:t>
            </a:r>
          </a:p>
          <a:p>
            <a:pPr>
              <a:lnSpc>
                <a:spcPts val="2869"/>
              </a:lnSpc>
            </a:pPr>
            <a:endParaRPr lang="en-US" sz="2049" dirty="0">
              <a:solidFill>
                <a:srgbClr val="FFFFFF"/>
              </a:solidFill>
              <a:latin typeface="Disket Mono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7727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5" name="Group 15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50114" y="1204078"/>
            <a:ext cx="15987772" cy="1785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4"/>
              </a:lnSpc>
            </a:pPr>
            <a:r>
              <a:rPr lang="en-US" sz="6075" dirty="0">
                <a:solidFill>
                  <a:srgbClr val="FF63D8"/>
                </a:solidFill>
                <a:latin typeface="Arcade Gamer"/>
              </a:rPr>
              <a:t>VISUALISASI</a:t>
            </a:r>
          </a:p>
          <a:p>
            <a:pPr algn="ctr">
              <a:lnSpc>
                <a:spcPts val="6804"/>
              </a:lnSpc>
            </a:pPr>
            <a:r>
              <a:rPr lang="en-US" sz="6075" dirty="0">
                <a:solidFill>
                  <a:srgbClr val="FF63D8"/>
                </a:solidFill>
                <a:latin typeface="Arcade Gamer"/>
              </a:rPr>
              <a:t>DATA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6527434" y="58540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8"/>
                </a:lnTo>
                <a:lnTo>
                  <a:pt x="0" y="5477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>
            <a:off x="17178420" y="545893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461501" y="7770810"/>
            <a:ext cx="1653989" cy="1969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2" grpId="0" animBg="1"/>
      <p:bldP spid="19" grpId="0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590</Words>
  <Application>Microsoft Office PowerPoint</Application>
  <PresentationFormat>Kustom</PresentationFormat>
  <Paragraphs>137</Paragraphs>
  <Slides>21</Slides>
  <Notes>1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21</vt:i4>
      </vt:variant>
    </vt:vector>
  </HeadingPairs>
  <TitlesOfParts>
    <vt:vector size="28" baseType="lpstr">
      <vt:lpstr>Calibri</vt:lpstr>
      <vt:lpstr>Garet</vt:lpstr>
      <vt:lpstr>Arial</vt:lpstr>
      <vt:lpstr>Arcade Gamer</vt:lpstr>
      <vt:lpstr>Disket Mono Bold</vt:lpstr>
      <vt:lpstr>Disket Mono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Hitam Hijau Neon Merah Muda Neon Trendi Ilustratif Kreatif</dc:title>
  <cp:lastModifiedBy>bagus rahma</cp:lastModifiedBy>
  <cp:revision>6</cp:revision>
  <dcterms:created xsi:type="dcterms:W3CDTF">2006-08-16T00:00:00Z</dcterms:created>
  <dcterms:modified xsi:type="dcterms:W3CDTF">2023-11-08T00:41:10Z</dcterms:modified>
  <dc:identifier>DAFyyVpm3iQ</dc:identifier>
</cp:coreProperties>
</file>